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95" r:id="rId2"/>
    <p:sldId id="342" r:id="rId3"/>
    <p:sldId id="336" r:id="rId4"/>
    <p:sldId id="334" r:id="rId5"/>
    <p:sldId id="340" r:id="rId6"/>
    <p:sldId id="341" r:id="rId7"/>
    <p:sldId id="333" r:id="rId8"/>
    <p:sldId id="303" r:id="rId9"/>
    <p:sldId id="317" r:id="rId10"/>
    <p:sldId id="320" r:id="rId11"/>
    <p:sldId id="327" r:id="rId12"/>
    <p:sldId id="322" r:id="rId13"/>
    <p:sldId id="343" r:id="rId14"/>
    <p:sldId id="344" r:id="rId15"/>
    <p:sldId id="345" r:id="rId16"/>
    <p:sldId id="326" r:id="rId17"/>
    <p:sldId id="286" r:id="rId18"/>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048"/>
    <a:srgbClr val="DEDEEE"/>
    <a:srgbClr val="009900"/>
    <a:srgbClr val="FF9900"/>
    <a:srgbClr val="F1F1F3"/>
    <a:srgbClr val="F666F6"/>
    <a:srgbClr val="FFCC99"/>
    <a:srgbClr val="F44AF4"/>
    <a:srgbClr val="6699FF"/>
    <a:srgbClr val="92E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8" autoAdjust="0"/>
    <p:restoredTop sz="97017" autoAdjust="0"/>
  </p:normalViewPr>
  <p:slideViewPr>
    <p:cSldViewPr>
      <p:cViewPr varScale="1">
        <p:scale>
          <a:sx n="158" d="100"/>
          <a:sy n="158" d="100"/>
        </p:scale>
        <p:origin x="2460" y="144"/>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3397461311980448E-3"/>
          <c:w val="0.45903787229247967"/>
          <c:h val="0.9122118303121689"/>
        </c:manualLayout>
      </c:layout>
      <c:doughnutChart>
        <c:varyColors val="1"/>
        <c:ser>
          <c:idx val="3"/>
          <c:order val="0"/>
          <c:spPr>
            <a:solidFill>
              <a:schemeClr val="accent1">
                <a:lumMod val="60000"/>
                <a:lumOff val="40000"/>
              </a:schemeClr>
            </a:solidFill>
          </c:spPr>
          <c:explosion val="2"/>
          <c:dPt>
            <c:idx val="1"/>
            <c:bubble3D val="0"/>
            <c:spPr>
              <a:solidFill>
                <a:srgbClr val="7CCA62">
                  <a:lumMod val="60000"/>
                  <a:lumOff val="40000"/>
                </a:srgbClr>
              </a:solidFill>
            </c:spPr>
            <c:extLst>
              <c:ext xmlns:c16="http://schemas.microsoft.com/office/drawing/2014/chart" uri="{C3380CC4-5D6E-409C-BE32-E72D297353CC}">
                <c16:uniqueId val="{00000001-EEAD-4165-BF4F-47A64B1EF3A3}"/>
              </c:ext>
            </c:extLst>
          </c:dPt>
          <c:dPt>
            <c:idx val="2"/>
            <c:bubble3D val="0"/>
            <c:spPr>
              <a:solidFill>
                <a:schemeClr val="accent6">
                  <a:lumMod val="60000"/>
                  <a:lumOff val="40000"/>
                </a:schemeClr>
              </a:solidFill>
            </c:spPr>
            <c:extLst>
              <c:ext xmlns:c16="http://schemas.microsoft.com/office/drawing/2014/chart" uri="{C3380CC4-5D6E-409C-BE32-E72D297353CC}">
                <c16:uniqueId val="{00000003-EEAD-4165-BF4F-47A64B1EF3A3}"/>
              </c:ext>
            </c:extLst>
          </c:dPt>
          <c:dPt>
            <c:idx val="3"/>
            <c:bubble3D val="0"/>
            <c:spPr>
              <a:solidFill>
                <a:schemeClr val="accent4">
                  <a:lumMod val="60000"/>
                  <a:lumOff val="40000"/>
                </a:schemeClr>
              </a:solidFill>
            </c:spPr>
            <c:extLst>
              <c:ext xmlns:c16="http://schemas.microsoft.com/office/drawing/2014/chart" uri="{C3380CC4-5D6E-409C-BE32-E72D297353CC}">
                <c16:uniqueId val="{00000005-EEAD-4165-BF4F-47A64B1EF3A3}"/>
              </c:ext>
            </c:extLst>
          </c:dPt>
          <c:dPt>
            <c:idx val="4"/>
            <c:bubble3D val="0"/>
            <c:spPr>
              <a:solidFill>
                <a:schemeClr val="bg1">
                  <a:lumMod val="75000"/>
                </a:schemeClr>
              </a:solidFill>
            </c:spPr>
            <c:extLst>
              <c:ext xmlns:c16="http://schemas.microsoft.com/office/drawing/2014/chart" uri="{C3380CC4-5D6E-409C-BE32-E72D297353CC}">
                <c16:uniqueId val="{00000007-EEAD-4165-BF4F-47A64B1EF3A3}"/>
              </c:ext>
            </c:extLst>
          </c:dPt>
          <c:dLbls>
            <c:dLbl>
              <c:idx val="2"/>
              <c:layout>
                <c:manualLayout>
                  <c:x val="1.2718076044321723E-2"/>
                  <c:y val="1.044371709145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D-4165-BF4F-47A64B1EF3A3}"/>
                </c:ext>
              </c:extLst>
            </c:dLbl>
            <c:dLbl>
              <c:idx val="3"/>
              <c:layout>
                <c:manualLayout>
                  <c:x val="2.0766250490224952E-3"/>
                  <c:y val="6.6468681901300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D-4165-BF4F-47A64B1EF3A3}"/>
                </c:ext>
              </c:extLst>
            </c:dLbl>
            <c:dLbl>
              <c:idx val="4"/>
              <c:layout>
                <c:manualLayout>
                  <c:x val="-1.4665679528721907E-2"/>
                  <c:y val="1.0200069033616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AD-4165-BF4F-47A64B1EF3A3}"/>
                </c:ext>
              </c:extLst>
            </c:dLbl>
            <c:spPr>
              <a:noFill/>
              <a:ln>
                <a:noFill/>
              </a:ln>
              <a:effectLst/>
            </c:spPr>
            <c:txPr>
              <a:bodyPr/>
              <a:lstStyle/>
              <a:p>
                <a:pPr>
                  <a:defRPr sz="1200" b="1">
                    <a:latin typeface="+mn-l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Лист1!$B$5:$B$9</c:f>
              <c:strCache>
                <c:ptCount val="5"/>
                <c:pt idx="0">
                  <c:v> на охрану и рациональное использование водных ресурсов</c:v>
                </c:pt>
                <c:pt idx="1">
                  <c:v>на охрану атмосферного воздуха</c:v>
                </c:pt>
                <c:pt idx="2">
                  <c:v>на охрану и рациональное использование земель</c:v>
                </c:pt>
                <c:pt idx="3">
                  <c:v>на охрану окружающей среды от загрязнения отходами производства и потребления</c:v>
                </c:pt>
                <c:pt idx="4">
                  <c:v>на другие мероприятия</c:v>
                </c:pt>
              </c:strCache>
            </c:strRef>
          </c:cat>
          <c:val>
            <c:numRef>
              <c:f>Лист1!$K$5:$K$9</c:f>
              <c:numCache>
                <c:formatCode>General</c:formatCode>
                <c:ptCount val="5"/>
                <c:pt idx="0">
                  <c:v>65863</c:v>
                </c:pt>
                <c:pt idx="1">
                  <c:v>59827</c:v>
                </c:pt>
                <c:pt idx="2">
                  <c:v>10174</c:v>
                </c:pt>
                <c:pt idx="3">
                  <c:v>10942</c:v>
                </c:pt>
                <c:pt idx="4">
                  <c:v>6190</c:v>
                </c:pt>
              </c:numCache>
            </c:numRef>
          </c:val>
          <c:extLst>
            <c:ext xmlns:c16="http://schemas.microsoft.com/office/drawing/2014/chart" uri="{C3380CC4-5D6E-409C-BE32-E72D297353CC}">
              <c16:uniqueId val="{00000008-EEAD-4165-BF4F-47A64B1EF3A3}"/>
            </c:ext>
          </c:extLst>
        </c:ser>
        <c:dLbls>
          <c:showLegendKey val="0"/>
          <c:showVal val="0"/>
          <c:showCatName val="0"/>
          <c:showSerName val="0"/>
          <c:showPercent val="0"/>
          <c:showBubbleSize val="0"/>
          <c:showLeaderLines val="1"/>
        </c:dLbls>
        <c:firstSliceAng val="212"/>
        <c:holeSize val="50"/>
      </c:doughnutChart>
    </c:plotArea>
    <c:legend>
      <c:legendPos val="r"/>
      <c:layout>
        <c:manualLayout>
          <c:xMode val="edge"/>
          <c:yMode val="edge"/>
          <c:x val="0.4809117699917792"/>
          <c:y val="3.3687012134486771E-2"/>
          <c:w val="0.47132084425788118"/>
          <c:h val="0.96631316979907733"/>
        </c:manualLayout>
      </c:layout>
      <c:overlay val="0"/>
      <c:txPr>
        <a:bodyPr/>
        <a:lstStyle/>
        <a:p>
          <a:pPr rtl="0">
            <a:defRPr sz="105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05770156788563"/>
          <c:y val="8.7236471019716461E-2"/>
          <c:w val="0.51045098559095625"/>
          <c:h val="0.77248572485487721"/>
        </c:manualLayout>
      </c:layout>
      <c:lineChart>
        <c:grouping val="standard"/>
        <c:varyColors val="0"/>
        <c:ser>
          <c:idx val="1"/>
          <c:order val="0"/>
          <c:tx>
            <c:strRef>
              <c:f>Лист1!$B$4</c:f>
              <c:strCache>
                <c:ptCount val="1"/>
                <c:pt idx="0">
                  <c:v>Инвестиции в основной капитал - всего</c:v>
                </c:pt>
              </c:strCache>
            </c:strRef>
          </c:tx>
          <c:spPr>
            <a:ln w="38100">
              <a:solidFill>
                <a:srgbClr val="00B050"/>
              </a:solidFill>
            </a:ln>
          </c:spPr>
          <c:marker>
            <c:symbol val="none"/>
          </c:marker>
          <c:cat>
            <c:numRef>
              <c:f>Лист1!$C$3:$K$3</c:f>
              <c:numCache>
                <c:formatCode>General</c:formatCode>
                <c:ptCount val="9"/>
                <c:pt idx="0">
                  <c:v>2005</c:v>
                </c:pt>
                <c:pt idx="1">
                  <c:v>2010</c:v>
                </c:pt>
                <c:pt idx="2">
                  <c:v>2011</c:v>
                </c:pt>
                <c:pt idx="3">
                  <c:v>2012</c:v>
                </c:pt>
                <c:pt idx="4">
                  <c:v>2013</c:v>
                </c:pt>
                <c:pt idx="5">
                  <c:v>2014</c:v>
                </c:pt>
                <c:pt idx="6">
                  <c:v>2015</c:v>
                </c:pt>
                <c:pt idx="7">
                  <c:v>2016</c:v>
                </c:pt>
                <c:pt idx="8">
                  <c:v>2017</c:v>
                </c:pt>
              </c:numCache>
            </c:numRef>
          </c:cat>
          <c:val>
            <c:numRef>
              <c:f>Лист1!$C$4:$K$4</c:f>
              <c:numCache>
                <c:formatCode>General</c:formatCode>
                <c:ptCount val="9"/>
                <c:pt idx="0">
                  <c:v>58738</c:v>
                </c:pt>
                <c:pt idx="1">
                  <c:v>89094</c:v>
                </c:pt>
                <c:pt idx="2">
                  <c:v>95662</c:v>
                </c:pt>
                <c:pt idx="3">
                  <c:v>116543</c:v>
                </c:pt>
                <c:pt idx="4">
                  <c:v>123807</c:v>
                </c:pt>
                <c:pt idx="5">
                  <c:v>158636</c:v>
                </c:pt>
                <c:pt idx="6">
                  <c:v>151788</c:v>
                </c:pt>
                <c:pt idx="7">
                  <c:v>139677</c:v>
                </c:pt>
                <c:pt idx="8">
                  <c:v>152996</c:v>
                </c:pt>
              </c:numCache>
            </c:numRef>
          </c:val>
          <c:smooth val="0"/>
          <c:extLst>
            <c:ext xmlns:c16="http://schemas.microsoft.com/office/drawing/2014/chart" uri="{C3380CC4-5D6E-409C-BE32-E72D297353CC}">
              <c16:uniqueId val="{00000000-6E4B-49ED-B130-17BE2BF8B648}"/>
            </c:ext>
          </c:extLst>
        </c:ser>
        <c:ser>
          <c:idx val="2"/>
          <c:order val="1"/>
          <c:tx>
            <c:strRef>
              <c:f>Лист1!$B$5</c:f>
              <c:strCache>
                <c:ptCount val="1"/>
                <c:pt idx="0">
                  <c:v> на охрану и рациональное использование водных ресурсов</c:v>
                </c:pt>
              </c:strCache>
            </c:strRef>
          </c:tx>
          <c:spPr>
            <a:ln w="34925">
              <a:solidFill>
                <a:schemeClr val="tx2">
                  <a:lumMod val="60000"/>
                  <a:lumOff val="40000"/>
                </a:schemeClr>
              </a:solidFill>
            </a:ln>
          </c:spPr>
          <c:marker>
            <c:symbol val="none"/>
          </c:marker>
          <c:cat>
            <c:numRef>
              <c:f>Лист1!$C$3:$K$3</c:f>
              <c:numCache>
                <c:formatCode>General</c:formatCode>
                <c:ptCount val="9"/>
                <c:pt idx="0">
                  <c:v>2005</c:v>
                </c:pt>
                <c:pt idx="1">
                  <c:v>2010</c:v>
                </c:pt>
                <c:pt idx="2">
                  <c:v>2011</c:v>
                </c:pt>
                <c:pt idx="3">
                  <c:v>2012</c:v>
                </c:pt>
                <c:pt idx="4">
                  <c:v>2013</c:v>
                </c:pt>
                <c:pt idx="5">
                  <c:v>2014</c:v>
                </c:pt>
                <c:pt idx="6">
                  <c:v>2015</c:v>
                </c:pt>
                <c:pt idx="7">
                  <c:v>2016</c:v>
                </c:pt>
                <c:pt idx="8">
                  <c:v>2017</c:v>
                </c:pt>
              </c:numCache>
            </c:numRef>
          </c:cat>
          <c:val>
            <c:numRef>
              <c:f>Лист1!$C$5:$K$5</c:f>
              <c:numCache>
                <c:formatCode>General</c:formatCode>
                <c:ptCount val="9"/>
                <c:pt idx="0">
                  <c:v>26143</c:v>
                </c:pt>
                <c:pt idx="1">
                  <c:v>46025</c:v>
                </c:pt>
                <c:pt idx="2">
                  <c:v>46610</c:v>
                </c:pt>
                <c:pt idx="3">
                  <c:v>52420</c:v>
                </c:pt>
                <c:pt idx="4">
                  <c:v>59505</c:v>
                </c:pt>
                <c:pt idx="5">
                  <c:v>76315</c:v>
                </c:pt>
                <c:pt idx="6">
                  <c:v>78962</c:v>
                </c:pt>
                <c:pt idx="7">
                  <c:v>67469</c:v>
                </c:pt>
                <c:pt idx="8">
                  <c:v>65863</c:v>
                </c:pt>
              </c:numCache>
            </c:numRef>
          </c:val>
          <c:smooth val="0"/>
          <c:extLst>
            <c:ext xmlns:c16="http://schemas.microsoft.com/office/drawing/2014/chart" uri="{C3380CC4-5D6E-409C-BE32-E72D297353CC}">
              <c16:uniqueId val="{00000001-6E4B-49ED-B130-17BE2BF8B648}"/>
            </c:ext>
          </c:extLst>
        </c:ser>
        <c:ser>
          <c:idx val="3"/>
          <c:order val="2"/>
          <c:tx>
            <c:strRef>
              <c:f>Лист1!$B$6</c:f>
              <c:strCache>
                <c:ptCount val="1"/>
                <c:pt idx="0">
                  <c:v>на охрану атмосферного воздуха</c:v>
                </c:pt>
              </c:strCache>
            </c:strRef>
          </c:tx>
          <c:spPr>
            <a:ln w="34925">
              <a:solidFill>
                <a:schemeClr val="accent5">
                  <a:lumMod val="75000"/>
                </a:schemeClr>
              </a:solidFill>
            </a:ln>
          </c:spPr>
          <c:marker>
            <c:symbol val="none"/>
          </c:marker>
          <c:cat>
            <c:numRef>
              <c:f>Лист1!$C$3:$K$3</c:f>
              <c:numCache>
                <c:formatCode>General</c:formatCode>
                <c:ptCount val="9"/>
                <c:pt idx="0">
                  <c:v>2005</c:v>
                </c:pt>
                <c:pt idx="1">
                  <c:v>2010</c:v>
                </c:pt>
                <c:pt idx="2">
                  <c:v>2011</c:v>
                </c:pt>
                <c:pt idx="3">
                  <c:v>2012</c:v>
                </c:pt>
                <c:pt idx="4">
                  <c:v>2013</c:v>
                </c:pt>
                <c:pt idx="5">
                  <c:v>2014</c:v>
                </c:pt>
                <c:pt idx="6">
                  <c:v>2015</c:v>
                </c:pt>
                <c:pt idx="7">
                  <c:v>2016</c:v>
                </c:pt>
                <c:pt idx="8">
                  <c:v>2017</c:v>
                </c:pt>
              </c:numCache>
            </c:numRef>
          </c:cat>
          <c:val>
            <c:numRef>
              <c:f>Лист1!$C$6:$K$6</c:f>
              <c:numCache>
                <c:formatCode>General</c:formatCode>
                <c:ptCount val="9"/>
                <c:pt idx="0">
                  <c:v>19839</c:v>
                </c:pt>
                <c:pt idx="1">
                  <c:v>26127</c:v>
                </c:pt>
                <c:pt idx="2">
                  <c:v>27882</c:v>
                </c:pt>
                <c:pt idx="3">
                  <c:v>34626</c:v>
                </c:pt>
                <c:pt idx="4">
                  <c:v>41196</c:v>
                </c:pt>
                <c:pt idx="5">
                  <c:v>55587</c:v>
                </c:pt>
                <c:pt idx="6">
                  <c:v>40120</c:v>
                </c:pt>
                <c:pt idx="7">
                  <c:v>40340</c:v>
                </c:pt>
                <c:pt idx="8">
                  <c:v>59827</c:v>
                </c:pt>
              </c:numCache>
            </c:numRef>
          </c:val>
          <c:smooth val="0"/>
          <c:extLst>
            <c:ext xmlns:c16="http://schemas.microsoft.com/office/drawing/2014/chart" uri="{C3380CC4-5D6E-409C-BE32-E72D297353CC}">
              <c16:uniqueId val="{00000002-6E4B-49ED-B130-17BE2BF8B648}"/>
            </c:ext>
          </c:extLst>
        </c:ser>
        <c:ser>
          <c:idx val="4"/>
          <c:order val="3"/>
          <c:tx>
            <c:strRef>
              <c:f>Лист1!$B$7</c:f>
              <c:strCache>
                <c:ptCount val="1"/>
                <c:pt idx="0">
                  <c:v>на охрану и рациональное использование земель</c:v>
                </c:pt>
              </c:strCache>
            </c:strRef>
          </c:tx>
          <c:spPr>
            <a:ln w="34925">
              <a:solidFill>
                <a:schemeClr val="accent6">
                  <a:lumMod val="60000"/>
                  <a:lumOff val="40000"/>
                </a:schemeClr>
              </a:solidFill>
            </a:ln>
          </c:spPr>
          <c:marker>
            <c:symbol val="none"/>
          </c:marker>
          <c:cat>
            <c:numRef>
              <c:f>Лист1!$C$3:$K$3</c:f>
              <c:numCache>
                <c:formatCode>General</c:formatCode>
                <c:ptCount val="9"/>
                <c:pt idx="0">
                  <c:v>2005</c:v>
                </c:pt>
                <c:pt idx="1">
                  <c:v>2010</c:v>
                </c:pt>
                <c:pt idx="2">
                  <c:v>2011</c:v>
                </c:pt>
                <c:pt idx="3">
                  <c:v>2012</c:v>
                </c:pt>
                <c:pt idx="4">
                  <c:v>2013</c:v>
                </c:pt>
                <c:pt idx="5">
                  <c:v>2014</c:v>
                </c:pt>
                <c:pt idx="6">
                  <c:v>2015</c:v>
                </c:pt>
                <c:pt idx="7">
                  <c:v>2016</c:v>
                </c:pt>
                <c:pt idx="8">
                  <c:v>2017</c:v>
                </c:pt>
              </c:numCache>
            </c:numRef>
          </c:cat>
          <c:val>
            <c:numRef>
              <c:f>Лист1!$C$7:$K$7</c:f>
              <c:numCache>
                <c:formatCode>General</c:formatCode>
                <c:ptCount val="9"/>
                <c:pt idx="0">
                  <c:v>9206</c:v>
                </c:pt>
                <c:pt idx="1">
                  <c:v>9340</c:v>
                </c:pt>
                <c:pt idx="2">
                  <c:v>13785</c:v>
                </c:pt>
                <c:pt idx="3">
                  <c:v>19888</c:v>
                </c:pt>
                <c:pt idx="4">
                  <c:v>13802</c:v>
                </c:pt>
                <c:pt idx="5">
                  <c:v>14540</c:v>
                </c:pt>
                <c:pt idx="6">
                  <c:v>15703</c:v>
                </c:pt>
                <c:pt idx="7">
                  <c:v>12228</c:v>
                </c:pt>
                <c:pt idx="8">
                  <c:v>10174</c:v>
                </c:pt>
              </c:numCache>
            </c:numRef>
          </c:val>
          <c:smooth val="0"/>
          <c:extLst>
            <c:ext xmlns:c16="http://schemas.microsoft.com/office/drawing/2014/chart" uri="{C3380CC4-5D6E-409C-BE32-E72D297353CC}">
              <c16:uniqueId val="{00000003-6E4B-49ED-B130-17BE2BF8B648}"/>
            </c:ext>
          </c:extLst>
        </c:ser>
        <c:ser>
          <c:idx val="5"/>
          <c:order val="4"/>
          <c:tx>
            <c:strRef>
              <c:f>Лист1!$B$8</c:f>
              <c:strCache>
                <c:ptCount val="1"/>
                <c:pt idx="0">
                  <c:v>на охрану от загрязнения отходами производства и потребления</c:v>
                </c:pt>
              </c:strCache>
            </c:strRef>
          </c:tx>
          <c:spPr>
            <a:ln w="34925">
              <a:solidFill>
                <a:schemeClr val="accent4">
                  <a:lumMod val="60000"/>
                  <a:lumOff val="40000"/>
                </a:schemeClr>
              </a:solidFill>
            </a:ln>
          </c:spPr>
          <c:marker>
            <c:symbol val="none"/>
          </c:marker>
          <c:cat>
            <c:numRef>
              <c:f>Лист1!$C$3:$K$3</c:f>
              <c:numCache>
                <c:formatCode>General</c:formatCode>
                <c:ptCount val="9"/>
                <c:pt idx="0">
                  <c:v>2005</c:v>
                </c:pt>
                <c:pt idx="1">
                  <c:v>2010</c:v>
                </c:pt>
                <c:pt idx="2">
                  <c:v>2011</c:v>
                </c:pt>
                <c:pt idx="3">
                  <c:v>2012</c:v>
                </c:pt>
                <c:pt idx="4">
                  <c:v>2013</c:v>
                </c:pt>
                <c:pt idx="5">
                  <c:v>2014</c:v>
                </c:pt>
                <c:pt idx="6">
                  <c:v>2015</c:v>
                </c:pt>
                <c:pt idx="7">
                  <c:v>2016</c:v>
                </c:pt>
                <c:pt idx="8">
                  <c:v>2017</c:v>
                </c:pt>
              </c:numCache>
            </c:numRef>
          </c:cat>
          <c:val>
            <c:numRef>
              <c:f>Лист1!$C$8:$K$8</c:f>
              <c:numCache>
                <c:formatCode>General</c:formatCode>
                <c:ptCount val="9"/>
                <c:pt idx="0">
                  <c:v>2988</c:v>
                </c:pt>
                <c:pt idx="1">
                  <c:v>6276</c:v>
                </c:pt>
                <c:pt idx="2">
                  <c:v>4505</c:v>
                </c:pt>
                <c:pt idx="3">
                  <c:v>7442</c:v>
                </c:pt>
                <c:pt idx="4">
                  <c:v>7485</c:v>
                </c:pt>
                <c:pt idx="5">
                  <c:v>7684</c:v>
                </c:pt>
                <c:pt idx="6">
                  <c:v>12732</c:v>
                </c:pt>
                <c:pt idx="7">
                  <c:v>8423</c:v>
                </c:pt>
                <c:pt idx="8">
                  <c:v>10942</c:v>
                </c:pt>
              </c:numCache>
            </c:numRef>
          </c:val>
          <c:smooth val="0"/>
          <c:extLst>
            <c:ext xmlns:c16="http://schemas.microsoft.com/office/drawing/2014/chart" uri="{C3380CC4-5D6E-409C-BE32-E72D297353CC}">
              <c16:uniqueId val="{00000004-6E4B-49ED-B130-17BE2BF8B648}"/>
            </c:ext>
          </c:extLst>
        </c:ser>
        <c:ser>
          <c:idx val="6"/>
          <c:order val="5"/>
          <c:tx>
            <c:strRef>
              <c:f>Лист1!$B$9</c:f>
              <c:strCache>
                <c:ptCount val="1"/>
                <c:pt idx="0">
                  <c:v>на другие мероприятия</c:v>
                </c:pt>
              </c:strCache>
            </c:strRef>
          </c:tx>
          <c:spPr>
            <a:ln w="34925">
              <a:solidFill>
                <a:schemeClr val="bg1">
                  <a:lumMod val="65000"/>
                </a:schemeClr>
              </a:solidFill>
            </a:ln>
          </c:spPr>
          <c:marker>
            <c:symbol val="none"/>
          </c:marker>
          <c:cat>
            <c:numRef>
              <c:f>Лист1!$C$3:$K$3</c:f>
              <c:numCache>
                <c:formatCode>General</c:formatCode>
                <c:ptCount val="9"/>
                <c:pt idx="0">
                  <c:v>2005</c:v>
                </c:pt>
                <c:pt idx="1">
                  <c:v>2010</c:v>
                </c:pt>
                <c:pt idx="2">
                  <c:v>2011</c:v>
                </c:pt>
                <c:pt idx="3">
                  <c:v>2012</c:v>
                </c:pt>
                <c:pt idx="4">
                  <c:v>2013</c:v>
                </c:pt>
                <c:pt idx="5">
                  <c:v>2014</c:v>
                </c:pt>
                <c:pt idx="6">
                  <c:v>2015</c:v>
                </c:pt>
                <c:pt idx="7">
                  <c:v>2016</c:v>
                </c:pt>
                <c:pt idx="8">
                  <c:v>2017</c:v>
                </c:pt>
              </c:numCache>
            </c:numRef>
          </c:cat>
          <c:val>
            <c:numRef>
              <c:f>Лист1!$C$9:$K$9</c:f>
              <c:numCache>
                <c:formatCode>General</c:formatCode>
                <c:ptCount val="9"/>
                <c:pt idx="0">
                  <c:v>562</c:v>
                </c:pt>
                <c:pt idx="1">
                  <c:v>1326</c:v>
                </c:pt>
                <c:pt idx="2">
                  <c:v>2880</c:v>
                </c:pt>
                <c:pt idx="3">
                  <c:v>2167</c:v>
                </c:pt>
                <c:pt idx="4">
                  <c:v>1819</c:v>
                </c:pt>
                <c:pt idx="5">
                  <c:v>4510</c:v>
                </c:pt>
                <c:pt idx="6">
                  <c:v>4271</c:v>
                </c:pt>
                <c:pt idx="7">
                  <c:v>11217</c:v>
                </c:pt>
                <c:pt idx="8">
                  <c:v>6190</c:v>
                </c:pt>
              </c:numCache>
            </c:numRef>
          </c:val>
          <c:smooth val="0"/>
          <c:extLst>
            <c:ext xmlns:c16="http://schemas.microsoft.com/office/drawing/2014/chart" uri="{C3380CC4-5D6E-409C-BE32-E72D297353CC}">
              <c16:uniqueId val="{00000005-6E4B-49ED-B130-17BE2BF8B648}"/>
            </c:ext>
          </c:extLst>
        </c:ser>
        <c:dLbls>
          <c:showLegendKey val="0"/>
          <c:showVal val="0"/>
          <c:showCatName val="0"/>
          <c:showSerName val="0"/>
          <c:showPercent val="0"/>
          <c:showBubbleSize val="0"/>
        </c:dLbls>
        <c:smooth val="0"/>
        <c:axId val="54460416"/>
        <c:axId val="54461952"/>
      </c:lineChart>
      <c:catAx>
        <c:axId val="54460416"/>
        <c:scaling>
          <c:orientation val="minMax"/>
        </c:scaling>
        <c:delete val="0"/>
        <c:axPos val="b"/>
        <c:numFmt formatCode="General" sourceLinked="1"/>
        <c:majorTickMark val="out"/>
        <c:minorTickMark val="none"/>
        <c:tickLblPos val="nextTo"/>
        <c:crossAx val="54461952"/>
        <c:crosses val="autoZero"/>
        <c:auto val="1"/>
        <c:lblAlgn val="ctr"/>
        <c:lblOffset val="100"/>
        <c:noMultiLvlLbl val="0"/>
      </c:catAx>
      <c:valAx>
        <c:axId val="54461952"/>
        <c:scaling>
          <c:orientation val="minMax"/>
        </c:scaling>
        <c:delete val="0"/>
        <c:axPos val="l"/>
        <c:majorGridlines/>
        <c:title>
          <c:tx>
            <c:rich>
              <a:bodyPr rot="0" vert="horz"/>
              <a:lstStyle/>
              <a:p>
                <a:pPr>
                  <a:defRPr/>
                </a:pPr>
                <a:r>
                  <a:rPr lang="ru-RU"/>
                  <a:t>млн руб.</a:t>
                </a:r>
              </a:p>
            </c:rich>
          </c:tx>
          <c:layout>
            <c:manualLayout>
              <c:xMode val="edge"/>
              <c:yMode val="edge"/>
              <c:x val="8.6711078401415342E-2"/>
              <c:y val="5.0192232297555364E-3"/>
            </c:manualLayout>
          </c:layout>
          <c:overlay val="0"/>
        </c:title>
        <c:numFmt formatCode="General" sourceLinked="1"/>
        <c:majorTickMark val="out"/>
        <c:minorTickMark val="none"/>
        <c:tickLblPos val="nextTo"/>
        <c:crossAx val="54460416"/>
        <c:crosses val="autoZero"/>
        <c:crossBetween val="between"/>
      </c:valAx>
    </c:plotArea>
    <c:legend>
      <c:legendPos val="r"/>
      <c:layout>
        <c:manualLayout>
          <c:xMode val="edge"/>
          <c:yMode val="edge"/>
          <c:x val="0.61487734032108887"/>
          <c:y val="3.5134562608288754E-2"/>
          <c:w val="0.38512265967891113"/>
          <c:h val="0.96486543739171127"/>
        </c:manualLayout>
      </c:layout>
      <c:overlay val="0"/>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00C823-A6E5-4EFD-81B0-E7FB3AD1F993}" type="datetimeFigureOut">
              <a:rPr lang="ru-RU" smtClean="0"/>
              <a:pPr/>
              <a:t>23.08.2020</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05171EF-839D-4E08-911A-77372B6C8C04}" type="slidenum">
              <a:rPr lang="ru-RU" smtClean="0"/>
              <a:pPr/>
              <a:t>‹#›</a:t>
            </a:fld>
            <a:endParaRPr lang="ru-RU"/>
          </a:p>
        </p:txBody>
      </p:sp>
    </p:spTree>
    <p:extLst>
      <p:ext uri="{BB962C8B-B14F-4D97-AF65-F5344CB8AC3E}">
        <p14:creationId xmlns:p14="http://schemas.microsoft.com/office/powerpoint/2010/main" val="424658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0D9762E-EF8A-4298-B8C9-287D102C4B54}" type="datetimeFigureOut">
              <a:rPr lang="ru-RU" smtClean="0"/>
              <a:pPr/>
              <a:t>23.08.2020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E8E495-BCBB-42DC-9C6B-1DD79577A625}" type="slidenum">
              <a:rPr lang="ru-RU" smtClean="0"/>
              <a:pPr/>
              <a:t>‹#›</a:t>
            </a:fld>
            <a:endParaRPr lang="ru-RU"/>
          </a:p>
        </p:txBody>
      </p:sp>
    </p:spTree>
    <p:extLst>
      <p:ext uri="{BB962C8B-B14F-4D97-AF65-F5344CB8AC3E}">
        <p14:creationId xmlns:p14="http://schemas.microsoft.com/office/powerpoint/2010/main" val="135062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E8E495-BCBB-42DC-9C6B-1DD79577A625}" type="slidenum">
              <a:rPr lang="ru-RU" smtClean="0"/>
              <a:pPr/>
              <a:t>5</a:t>
            </a:fld>
            <a:endParaRPr lang="ru-RU"/>
          </a:p>
        </p:txBody>
      </p:sp>
    </p:spTree>
    <p:extLst>
      <p:ext uri="{BB962C8B-B14F-4D97-AF65-F5344CB8AC3E}">
        <p14:creationId xmlns:p14="http://schemas.microsoft.com/office/powerpoint/2010/main" val="296674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109C94FE-8C42-474F-B4A7-F062699D6FDC}" type="datetime1">
              <a:rPr lang="ru-RU" smtClean="0"/>
              <a:pPr/>
              <a:t>23.08.2020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50DCD1B6-2CF3-4217-AEAF-E5434A4F2DC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A607CB0-ACD1-4CA1-B4AA-418DE0F75D37}" type="datetime1">
              <a:rPr lang="ru-RU" smtClean="0"/>
              <a:pPr/>
              <a:t>23.08.2020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D148BB28-A943-4CA1-94B4-381687D42FD0}" type="datetime1">
              <a:rPr lang="ru-RU" smtClean="0"/>
              <a:pPr/>
              <a:t>23.08.2020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DC2B8FF8-C021-4D7C-B8AC-7A0F8CAF318F}" type="datetime1">
              <a:rPr lang="ru-RU" smtClean="0"/>
              <a:pPr/>
              <a:t>23.08.2020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6EFA3B5E-8F14-41A7-81CA-F5D96F5FB118}" type="datetime1">
              <a:rPr lang="ru-RU" smtClean="0"/>
              <a:pPr/>
              <a:t>23.08.2020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ABB22F19-FFBD-4033-8BF3-92D9CD450A57}" type="datetime1">
              <a:rPr lang="ru-RU" smtClean="0"/>
              <a:pPr/>
              <a:t>23.08.2020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9FF2955E-23A6-44F8-94B4-A23574CC85E5}" type="datetime1">
              <a:rPr lang="ru-RU" smtClean="0"/>
              <a:pPr/>
              <a:t>23.08.2020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8B834D88-E40B-4B61-A4E5-D94A86191A1D}" type="datetime1">
              <a:rPr lang="ru-RU" smtClean="0"/>
              <a:pPr/>
              <a:t>23.08.2020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9DE3-9711-4A14-AC2C-B27883A08CDF}" type="datetime1">
              <a:rPr lang="ru-RU" smtClean="0"/>
              <a:pPr/>
              <a:t>23.08.2020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0E24CBA0-580B-4182-95C7-B086D4D22847}" type="datetime1">
              <a:rPr lang="ru-RU" smtClean="0"/>
              <a:pPr/>
              <a:t>23.08.2020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DCD1B6-2CF3-4217-AEAF-E5434A4F2DC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639755A7-D82D-4B14-B7C3-9E869BC8D439}" type="datetime1">
              <a:rPr lang="ru-RU" smtClean="0"/>
              <a:pPr/>
              <a:t>23.08.2020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50DCD1B6-2CF3-4217-AEAF-E5434A4F2DC9}"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AD6D33-CBE4-4C23-9C73-64B892EAB62E}" type="datetime1">
              <a:rPr lang="ru-RU" smtClean="0"/>
              <a:pPr/>
              <a:t>23.08.2020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DCD1B6-2CF3-4217-AEAF-E5434A4F2DC9}"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599552" y="1844824"/>
            <a:ext cx="7851648" cy="1663959"/>
          </a:xfrm>
          <a:prstGeom prst="rect">
            <a:avLst/>
          </a:prstGeom>
        </p:spPr>
        <p:txBody>
          <a:bodyPr vert="horz" lIns="0" rIns="0" bIns="0" anchor="b">
            <a:normAutofit fontScale="6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20000"/>
              </a:lnSpc>
            </a:pPr>
            <a:r>
              <a:rPr lang="en-US" sz="5400" b="1" dirty="0">
                <a:latin typeface="Arial" panose="020B0604020202020204" pitchFamily="34" charset="0"/>
                <a:cs typeface="Arial" panose="020B0604020202020204" pitchFamily="34" charset="0"/>
              </a:rPr>
              <a:t>Environmental Protection </a:t>
            </a:r>
            <a:r>
              <a:rPr lang="en-US" sz="5300" b="1" dirty="0">
                <a:latin typeface="Arial" panose="020B0604020202020204" pitchFamily="34" charset="0"/>
                <a:cs typeface="Arial" panose="020B0604020202020204" pitchFamily="34" charset="0"/>
              </a:rPr>
              <a:t>Expenditures</a:t>
            </a:r>
            <a:r>
              <a:rPr lang="en-US" sz="5400" b="1" dirty="0">
                <a:latin typeface="Arial" panose="020B0604020202020204" pitchFamily="34" charset="0"/>
                <a:cs typeface="Arial" panose="020B0604020202020204" pitchFamily="34" charset="0"/>
              </a:rPr>
              <a:t> Accounting in Russian Federation within SEEA</a:t>
            </a:r>
            <a:r>
              <a:rPr lang="ru-RU" sz="5400" b="1" dirty="0">
                <a:latin typeface="Arial" panose="020B0604020202020204" pitchFamily="34" charset="0"/>
                <a:cs typeface="Arial" panose="020B0604020202020204" pitchFamily="34" charset="0"/>
              </a:rPr>
              <a:t>  </a:t>
            </a:r>
          </a:p>
        </p:txBody>
      </p:sp>
      <p:sp>
        <p:nvSpPr>
          <p:cNvPr id="6" name="Подзаголовок 2"/>
          <p:cNvSpPr txBox="1">
            <a:spLocks/>
          </p:cNvSpPr>
          <p:nvPr/>
        </p:nvSpPr>
        <p:spPr>
          <a:xfrm>
            <a:off x="621692" y="3632448"/>
            <a:ext cx="7854696" cy="1164704"/>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buNone/>
            </a:pPr>
            <a:r>
              <a:rPr lang="en-US" sz="2000" b="1" dirty="0">
                <a:latin typeface="Arial" panose="020B0604020202020204" pitchFamily="34" charset="0"/>
                <a:cs typeface="Arial" panose="020B0604020202020204" pitchFamily="34" charset="0"/>
              </a:rPr>
              <a:t>Index of environmental protection expenditures and physical volume indicators according to the recommendations of OECD/Eurostat</a:t>
            </a:r>
            <a:r>
              <a:rPr lang="ru-RU" sz="2000" b="1" dirty="0">
                <a:latin typeface="Arial" panose="020B0604020202020204" pitchFamily="34" charset="0"/>
                <a:cs typeface="Arial" panose="020B0604020202020204" pitchFamily="34" charset="0"/>
              </a:rPr>
              <a:t>, </a:t>
            </a:r>
          </a:p>
          <a:p>
            <a:pPr marL="0" indent="0" algn="ctr">
              <a:lnSpc>
                <a:spcPct val="120000"/>
              </a:lnSpc>
              <a:buNone/>
            </a:pPr>
            <a:r>
              <a:rPr lang="en-US" sz="2000" b="1" dirty="0">
                <a:latin typeface="Arial" panose="020B0604020202020204" pitchFamily="34" charset="0"/>
                <a:cs typeface="Arial" panose="020B0604020202020204" pitchFamily="34" charset="0"/>
              </a:rPr>
              <a:t>April </a:t>
            </a:r>
            <a:r>
              <a:rPr lang="ru-RU" sz="2000" b="1" dirty="0">
                <a:latin typeface="Arial" panose="020B0604020202020204" pitchFamily="34" charset="0"/>
                <a:cs typeface="Arial" panose="020B0604020202020204" pitchFamily="34" charset="0"/>
              </a:rPr>
              <a:t>9-10</a:t>
            </a:r>
            <a:r>
              <a:rPr lang="en-US" sz="2000" b="1" dirty="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 2019, </a:t>
            </a:r>
            <a:r>
              <a:rPr lang="en-US" sz="2000" b="1" dirty="0">
                <a:latin typeface="Arial" panose="020B0604020202020204" pitchFamily="34" charset="0"/>
                <a:cs typeface="Arial" panose="020B0604020202020204" pitchFamily="34" charset="0"/>
              </a:rPr>
              <a:t>Moscow</a:t>
            </a:r>
            <a:endParaRPr lang="ru-RU" sz="2000" b="1" dirty="0">
              <a:latin typeface="Arial" panose="020B0604020202020204" pitchFamily="34" charset="0"/>
              <a:cs typeface="Arial" panose="020B0604020202020204" pitchFamily="34" charset="0"/>
            </a:endParaRPr>
          </a:p>
        </p:txBody>
      </p:sp>
      <p:sp>
        <p:nvSpPr>
          <p:cNvPr id="11" name="Прямоугольник 3"/>
          <p:cNvSpPr>
            <a:spLocks noChangeArrowheads="1"/>
          </p:cNvSpPr>
          <p:nvPr/>
        </p:nvSpPr>
        <p:spPr bwMode="auto">
          <a:xfrm>
            <a:off x="4788024" y="5229200"/>
            <a:ext cx="4187688" cy="954107"/>
          </a:xfrm>
          <a:prstGeom prst="rect">
            <a:avLst/>
          </a:prstGeom>
          <a:noFill/>
          <a:ln w="9525">
            <a:noFill/>
            <a:miter lim="800000"/>
            <a:headEnd/>
            <a:tailEnd/>
          </a:ln>
        </p:spPr>
        <p:txBody>
          <a:bodyPr wrap="square">
            <a:spAutoFit/>
          </a:bodyPr>
          <a:lstStyle/>
          <a:p>
            <a:r>
              <a:rPr lang="en-US" sz="1400" dirty="0">
                <a:latin typeface="Arial" panose="020B0604020202020204" pitchFamily="34" charset="0"/>
                <a:cs typeface="Arial" panose="020B0604020202020204" pitchFamily="34" charset="0"/>
              </a:rPr>
              <a:t>Georgy Fomenko</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Doctor of Science in Geography</a:t>
            </a:r>
            <a:endParaRPr lang="ru-RU"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Konstantin Loshadkin,</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PhD in Geography</a:t>
            </a:r>
            <a:endParaRPr lang="ru-RU"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Marina Fomenko,</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PhD in Geography</a:t>
            </a:r>
            <a:endParaRPr lang="ru-RU"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Elena Arabova</a:t>
            </a:r>
            <a:endParaRPr lang="ru-RU" sz="14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6" t="8684" r="4774" b="7211"/>
          <a:stretch/>
        </p:blipFill>
        <p:spPr bwMode="auto">
          <a:xfrm>
            <a:off x="684859" y="930303"/>
            <a:ext cx="4084537" cy="8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83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377808" cy="1010376"/>
          </a:xfrm>
        </p:spPr>
        <p:txBody>
          <a:bodyPr>
            <a:noAutofit/>
          </a:bodyPr>
          <a:lstStyle/>
          <a:p>
            <a:pPr algn="ctr"/>
            <a:r>
              <a:rPr lang="en-US" sz="2400" b="1" dirty="0">
                <a:cs typeface="Arial" panose="020B0604020202020204" pitchFamily="34" charset="0"/>
              </a:rPr>
              <a:t>Summarized information on the availability of official data for completion of the environmental protection expenditures (EPE) accounts within SEEA</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10</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4162498843"/>
              </p:ext>
            </p:extLst>
          </p:nvPr>
        </p:nvGraphicFramePr>
        <p:xfrm>
          <a:off x="251519" y="1988841"/>
          <a:ext cx="8640962" cy="3744414"/>
        </p:xfrm>
        <a:graphic>
          <a:graphicData uri="http://schemas.openxmlformats.org/drawingml/2006/table">
            <a:tbl>
              <a:tblPr/>
              <a:tblGrid>
                <a:gridCol w="516348">
                  <a:extLst>
                    <a:ext uri="{9D8B030D-6E8A-4147-A177-3AD203B41FA5}">
                      <a16:colId xmlns:a16="http://schemas.microsoft.com/office/drawing/2014/main" val="1682522257"/>
                    </a:ext>
                  </a:extLst>
                </a:gridCol>
                <a:gridCol w="4441400">
                  <a:extLst>
                    <a:ext uri="{9D8B030D-6E8A-4147-A177-3AD203B41FA5}">
                      <a16:colId xmlns:a16="http://schemas.microsoft.com/office/drawing/2014/main" val="2144654720"/>
                    </a:ext>
                  </a:extLst>
                </a:gridCol>
                <a:gridCol w="1841607">
                  <a:extLst>
                    <a:ext uri="{9D8B030D-6E8A-4147-A177-3AD203B41FA5}">
                      <a16:colId xmlns:a16="http://schemas.microsoft.com/office/drawing/2014/main" val="3793078737"/>
                    </a:ext>
                  </a:extLst>
                </a:gridCol>
                <a:gridCol w="1841607">
                  <a:extLst>
                    <a:ext uri="{9D8B030D-6E8A-4147-A177-3AD203B41FA5}">
                      <a16:colId xmlns:a16="http://schemas.microsoft.com/office/drawing/2014/main" val="2508715898"/>
                    </a:ext>
                  </a:extLst>
                </a:gridCol>
              </a:tblGrid>
              <a:tr h="548055">
                <a:tc rowSpan="2">
                  <a:txBody>
                    <a:bodyPr/>
                    <a:lstStyle/>
                    <a:p>
                      <a:pPr algn="ctr">
                        <a:lnSpc>
                          <a:spcPct val="115000"/>
                        </a:lnSpc>
                        <a:spcAft>
                          <a:spcPts val="0"/>
                        </a:spcAft>
                      </a:pP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1300" kern="1200" dirty="0">
                          <a:effectLst/>
                          <a:latin typeface="Arial" panose="020B0604020202020204" pitchFamily="34" charset="0"/>
                          <a:ea typeface="Times New Roman" panose="02020603050405020304" pitchFamily="18" charset="0"/>
                          <a:cs typeface="Times New Roman" panose="02020603050405020304" pitchFamily="18" charset="0"/>
                        </a:rPr>
                        <a:t>Parameter name</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300" kern="1200" dirty="0">
                          <a:effectLst/>
                          <a:latin typeface="Arial" panose="020B0604020202020204" pitchFamily="34" charset="0"/>
                          <a:ea typeface="Times New Roman" panose="02020603050405020304" pitchFamily="18" charset="0"/>
                          <a:cs typeface="Times New Roman" panose="02020603050405020304" pitchFamily="18" charset="0"/>
                        </a:rPr>
                        <a:t>Value in numbers / in % of the total number of filled cells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989337961"/>
                  </a:ext>
                </a:extLst>
              </a:tr>
              <a:tr h="54805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GB" sz="1300" b="1" dirty="0">
                          <a:effectLst/>
                          <a:latin typeface="Arial" panose="020B0604020202020204" pitchFamily="34" charset="0"/>
                          <a:ea typeface="Calibri" panose="020F0502020204030204" pitchFamily="34" charset="0"/>
                          <a:cs typeface="Times New Roman" panose="02020603050405020304" pitchFamily="18" charset="0"/>
                        </a:rPr>
                        <a:t>For all SEEA accounts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effectLst/>
                          <a:latin typeface="Arial" panose="020B0604020202020204" pitchFamily="34" charset="0"/>
                          <a:ea typeface="Times New Roman" panose="02020603050405020304" pitchFamily="18" charset="0"/>
                          <a:cs typeface="Times New Roman" panose="02020603050405020304" pitchFamily="18" charset="0"/>
                        </a:rPr>
                        <a:t>For </a:t>
                      </a:r>
                      <a:r>
                        <a:rPr lang="en-US" sz="1300" b="1" kern="1200" dirty="0">
                          <a:effectLst/>
                          <a:latin typeface="Arial" panose="020B0604020202020204" pitchFamily="34" charset="0"/>
                          <a:ea typeface="Times New Roman" panose="02020603050405020304" pitchFamily="18" charset="0"/>
                          <a:cs typeface="Times New Roman" panose="02020603050405020304" pitchFamily="18" charset="0"/>
                        </a:rPr>
                        <a:t>EPE </a:t>
                      </a:r>
                      <a:r>
                        <a:rPr lang="en-GB" sz="1300" b="1" kern="1200" dirty="0">
                          <a:effectLst/>
                          <a:latin typeface="Arial" panose="020B0604020202020204" pitchFamily="34" charset="0"/>
                          <a:ea typeface="Times New Roman" panose="02020603050405020304" pitchFamily="18" charset="0"/>
                          <a:cs typeface="Times New Roman" panose="02020603050405020304" pitchFamily="18" charset="0"/>
                        </a:rPr>
                        <a:t>accounts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763884"/>
                  </a:ext>
                </a:extLst>
              </a:tr>
              <a:tr h="284302">
                <a:tc>
                  <a:txBody>
                    <a:bodyPr/>
                    <a:lstStyle/>
                    <a:p>
                      <a:pPr algn="just">
                        <a:lnSpc>
                          <a:spcPct val="115000"/>
                        </a:lnSpc>
                        <a:spcAft>
                          <a:spcPts val="0"/>
                        </a:spcAft>
                      </a:pPr>
                      <a:r>
                        <a:rPr lang="ru-RU" sz="1300" b="1" kern="1200">
                          <a:effectLst/>
                          <a:latin typeface="Arial" panose="020B0604020202020204" pitchFamily="34" charset="0"/>
                          <a:ea typeface="Times New Roman" panose="02020603050405020304" pitchFamily="18" charset="0"/>
                          <a:cs typeface="Times New Roman" panose="02020603050405020304" pitchFamily="18" charset="0"/>
                        </a:rPr>
                        <a:t>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b="1" kern="1200" dirty="0">
                          <a:effectLst/>
                          <a:latin typeface="Arial" panose="020B0604020202020204" pitchFamily="34" charset="0"/>
                          <a:ea typeface="Times New Roman" panose="02020603050405020304" pitchFamily="18" charset="0"/>
                          <a:cs typeface="Times New Roman" panose="02020603050405020304" pitchFamily="18" charset="0"/>
                        </a:rPr>
                        <a:t>Total number of filled cells,</a:t>
                      </a:r>
                      <a:r>
                        <a:rPr lang="ru-RU" sz="1300" b="1"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300" b="1" kern="1200" dirty="0">
                          <a:effectLst/>
                          <a:latin typeface="Arial" panose="020B0604020202020204" pitchFamily="34" charset="0"/>
                          <a:ea typeface="Times New Roman" panose="02020603050405020304" pitchFamily="18" charset="0"/>
                          <a:cs typeface="Times New Roman" panose="02020603050405020304" pitchFamily="18" charset="0"/>
                        </a:rPr>
                        <a:t>including</a:t>
                      </a:r>
                      <a:r>
                        <a:rPr lang="ru-RU" sz="1300" b="1" kern="1200" dirty="0">
                          <a:effectLst/>
                          <a:latin typeface="Arial" panose="020B0604020202020204" pitchFamily="34"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b="1" dirty="0">
                          <a:effectLst/>
                          <a:latin typeface="Arial" panose="020B0604020202020204" pitchFamily="34" charset="0"/>
                          <a:ea typeface="Calibri" panose="020F0502020204030204" pitchFamily="34" charset="0"/>
                          <a:cs typeface="Times New Roman" panose="02020603050405020304" pitchFamily="18" charset="0"/>
                        </a:rPr>
                        <a:t>1154 </a:t>
                      </a:r>
                      <a:r>
                        <a:rPr lang="en-US" sz="1300" b="1" dirty="0">
                          <a:effectLst/>
                          <a:latin typeface="Arial" panose="020B0604020202020204" pitchFamily="34" charset="0"/>
                          <a:ea typeface="Calibri" panose="020F0502020204030204" pitchFamily="34" charset="0"/>
                          <a:cs typeface="Times New Roman" panose="02020603050405020304" pitchFamily="18" charset="0"/>
                        </a:rPr>
                        <a:t>cells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b="1" kern="1200" dirty="0">
                          <a:effectLst/>
                          <a:latin typeface="Arial" panose="020B0604020202020204" pitchFamily="34" charset="0"/>
                          <a:ea typeface="Times New Roman" panose="02020603050405020304" pitchFamily="18" charset="0"/>
                          <a:cs typeface="Times New Roman" panose="02020603050405020304" pitchFamily="18" charset="0"/>
                        </a:rPr>
                        <a:t>124 </a:t>
                      </a:r>
                      <a:r>
                        <a:rPr lang="en-US" sz="1300" b="1" kern="1200" dirty="0">
                          <a:effectLst/>
                          <a:latin typeface="Arial" panose="020B0604020202020204" pitchFamily="34" charset="0"/>
                          <a:ea typeface="Times New Roman" panose="02020603050405020304" pitchFamily="18" charset="0"/>
                          <a:cs typeface="Times New Roman" panose="02020603050405020304" pitchFamily="18" charset="0"/>
                        </a:rPr>
                        <a:t>cells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63981"/>
                  </a:ext>
                </a:extLst>
              </a:tr>
              <a:tr h="558329">
                <a:tc>
                  <a:txBody>
                    <a:bodyPr/>
                    <a:lstStyle/>
                    <a:p>
                      <a:pPr algn="just">
                        <a:lnSpc>
                          <a:spcPct val="115000"/>
                        </a:lnSpc>
                        <a:spcAft>
                          <a:spcPts val="0"/>
                        </a:spcAft>
                      </a:pPr>
                      <a:r>
                        <a:rPr lang="ru-RU" sz="1300" kern="1200">
                          <a:effectLst/>
                          <a:latin typeface="Arial" panose="020B0604020202020204" pitchFamily="34" charset="0"/>
                          <a:ea typeface="Times New Roman" panose="02020603050405020304" pitchFamily="18" charset="0"/>
                          <a:cs typeface="Times New Roman" panose="02020603050405020304" pitchFamily="18" charset="0"/>
                        </a:rPr>
                        <a:t>1.1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82880" algn="just">
                        <a:lnSpc>
                          <a:spcPct val="115000"/>
                        </a:lnSpc>
                        <a:spcAft>
                          <a:spcPts val="0"/>
                        </a:spcAft>
                      </a:pPr>
                      <a:r>
                        <a:rPr lang="en-US" sz="1300" kern="1200" dirty="0">
                          <a:effectLst/>
                          <a:latin typeface="Arial" panose="020B0604020202020204" pitchFamily="34" charset="0"/>
                          <a:ea typeface="Times New Roman" panose="02020603050405020304" pitchFamily="18" charset="0"/>
                          <a:cs typeface="Times New Roman" panose="02020603050405020304" pitchFamily="18" charset="0"/>
                        </a:rPr>
                        <a:t>cells</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300" kern="1200" dirty="0">
                          <a:effectLst/>
                          <a:latin typeface="Arial" panose="020B0604020202020204" pitchFamily="34" charset="0"/>
                          <a:ea typeface="Times New Roman" panose="02020603050405020304" pitchFamily="18" charset="0"/>
                          <a:cs typeface="Times New Roman" panose="02020603050405020304" pitchFamily="18" charset="0"/>
                        </a:rPr>
                        <a:t>for which official data are available, including</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dirty="0">
                          <a:effectLst/>
                          <a:latin typeface="Arial" panose="020B0604020202020204" pitchFamily="34" charset="0"/>
                          <a:ea typeface="Calibri" panose="020F0502020204030204" pitchFamily="34" charset="0"/>
                          <a:cs typeface="Times New Roman" panose="02020603050405020304" pitchFamily="18" charset="0"/>
                        </a:rPr>
                        <a:t>576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a:t>
                      </a:r>
                      <a:r>
                        <a:rPr lang="ru-RU" sz="1300" dirty="0">
                          <a:effectLst/>
                          <a:latin typeface="Arial" panose="020B0604020202020204" pitchFamily="34" charset="0"/>
                          <a:ea typeface="Calibri" panose="020F0502020204030204" pitchFamily="34" charset="0"/>
                          <a:cs typeface="Times New Roman" panose="02020603050405020304" pitchFamily="18" charset="0"/>
                        </a:rPr>
                        <a:t>/ 49,8%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37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 30%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93175"/>
                  </a:ext>
                </a:extLst>
              </a:tr>
              <a:tr h="404713">
                <a:tc>
                  <a:txBody>
                    <a:bodyPr/>
                    <a:lstStyle/>
                    <a:p>
                      <a:pPr algn="just">
                        <a:lnSpc>
                          <a:spcPct val="115000"/>
                        </a:lnSpc>
                        <a:spcAft>
                          <a:spcPts val="0"/>
                        </a:spcAft>
                      </a:pPr>
                      <a:r>
                        <a:rPr lang="ru-RU" sz="1300" kern="1200">
                          <a:effectLst/>
                          <a:latin typeface="Arial" panose="020B0604020202020204" pitchFamily="34" charset="0"/>
                          <a:ea typeface="Times New Roman" panose="02020603050405020304" pitchFamily="18" charset="0"/>
                          <a:cs typeface="Times New Roman" panose="02020603050405020304" pitchFamily="18" charset="0"/>
                        </a:rPr>
                        <a:t>1.1.1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56870" algn="just">
                        <a:lnSpc>
                          <a:spcPct val="115000"/>
                        </a:lnSpc>
                        <a:spcAft>
                          <a:spcPts val="0"/>
                        </a:spcAft>
                      </a:pPr>
                      <a:r>
                        <a:rPr lang="en-GB" sz="1300" kern="1200" dirty="0">
                          <a:effectLst/>
                          <a:latin typeface="Arial" panose="020B0604020202020204" pitchFamily="34" charset="0"/>
                          <a:ea typeface="Times New Roman" panose="02020603050405020304" pitchFamily="18" charset="0"/>
                          <a:cs typeface="Times New Roman" panose="02020603050405020304" pitchFamily="18" charset="0"/>
                        </a:rPr>
                        <a:t>official statistical information</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dirty="0">
                          <a:effectLst/>
                          <a:latin typeface="Arial" panose="020B0604020202020204" pitchFamily="34" charset="0"/>
                          <a:ea typeface="Calibri" panose="020F0502020204030204" pitchFamily="34" charset="0"/>
                          <a:cs typeface="Times New Roman" panose="02020603050405020304" pitchFamily="18" charset="0"/>
                        </a:rPr>
                        <a:t>332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dirty="0">
                          <a:effectLst/>
                          <a:latin typeface="Arial" panose="020B0604020202020204" pitchFamily="34" charset="0"/>
                          <a:ea typeface="Calibri" panose="020F0502020204030204" pitchFamily="34" charset="0"/>
                          <a:cs typeface="Times New Roman" panose="02020603050405020304" pitchFamily="18" charset="0"/>
                        </a:rPr>
                        <a:t>/28,7%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21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/57%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738775"/>
                  </a:ext>
                </a:extLst>
              </a:tr>
              <a:tr h="284302">
                <a:tc>
                  <a:txBody>
                    <a:bodyPr/>
                    <a:lstStyle/>
                    <a:p>
                      <a:pPr algn="just">
                        <a:lnSpc>
                          <a:spcPct val="115000"/>
                        </a:lnSpc>
                        <a:spcAft>
                          <a:spcPts val="0"/>
                        </a:spcAft>
                      </a:pPr>
                      <a:r>
                        <a:rPr lang="ru-RU" sz="1300" kern="1200">
                          <a:effectLst/>
                          <a:latin typeface="Arial" panose="020B0604020202020204" pitchFamily="34" charset="0"/>
                          <a:ea typeface="Times New Roman" panose="02020603050405020304" pitchFamily="18" charset="0"/>
                          <a:cs typeface="Times New Roman" panose="02020603050405020304" pitchFamily="18" charset="0"/>
                        </a:rPr>
                        <a:t>1.1.2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56870" algn="just">
                        <a:lnSpc>
                          <a:spcPct val="115000"/>
                        </a:lnSpc>
                        <a:spcAft>
                          <a:spcPts val="0"/>
                        </a:spcAft>
                      </a:pPr>
                      <a:r>
                        <a:rPr lang="en-GB" sz="1300" kern="1200" dirty="0">
                          <a:effectLst/>
                          <a:latin typeface="Arial" panose="020B0604020202020204" pitchFamily="34" charset="0"/>
                          <a:ea typeface="Times New Roman" panose="02020603050405020304" pitchFamily="18" charset="0"/>
                          <a:cs typeface="Times New Roman" panose="02020603050405020304" pitchFamily="18" charset="0"/>
                        </a:rPr>
                        <a:t>administrative data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dirty="0">
                          <a:effectLst/>
                          <a:latin typeface="Arial" panose="020B0604020202020204" pitchFamily="34" charset="0"/>
                          <a:ea typeface="Calibri" panose="020F0502020204030204" pitchFamily="34" charset="0"/>
                          <a:cs typeface="Times New Roman" panose="02020603050405020304" pitchFamily="18" charset="0"/>
                        </a:rPr>
                        <a:t>244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dirty="0">
                          <a:effectLst/>
                          <a:latin typeface="Arial" panose="020B0604020202020204" pitchFamily="34" charset="0"/>
                          <a:ea typeface="Calibri" panose="020F0502020204030204" pitchFamily="34" charset="0"/>
                          <a:cs typeface="Times New Roman" panose="02020603050405020304" pitchFamily="18" charset="0"/>
                        </a:rPr>
                        <a:t>/ 21,1%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16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 43%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827149"/>
                  </a:ext>
                </a:extLst>
              </a:tr>
              <a:tr h="558329">
                <a:tc>
                  <a:txBody>
                    <a:bodyPr/>
                    <a:lstStyle/>
                    <a:p>
                      <a:pPr algn="just">
                        <a:lnSpc>
                          <a:spcPct val="115000"/>
                        </a:lnSpc>
                        <a:spcAft>
                          <a:spcPts val="0"/>
                        </a:spcAft>
                      </a:pPr>
                      <a:r>
                        <a:rPr lang="ru-RU" sz="1300" kern="1200">
                          <a:effectLst/>
                          <a:latin typeface="Arial" panose="020B0604020202020204" pitchFamily="34" charset="0"/>
                          <a:ea typeface="Times New Roman" panose="02020603050405020304" pitchFamily="18" charset="0"/>
                          <a:cs typeface="Times New Roman" panose="02020603050405020304" pitchFamily="18" charset="0"/>
                        </a:rPr>
                        <a:t>1.2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82880" algn="just">
                        <a:lnSpc>
                          <a:spcPct val="115000"/>
                        </a:lnSpc>
                        <a:spcAft>
                          <a:spcPts val="0"/>
                        </a:spcAft>
                      </a:pPr>
                      <a:r>
                        <a:rPr lang="en-US" sz="1300" kern="1200" dirty="0">
                          <a:effectLst/>
                          <a:latin typeface="Arial" panose="020B0604020202020204" pitchFamily="34" charset="0"/>
                          <a:ea typeface="Times New Roman" panose="02020603050405020304" pitchFamily="18" charset="0"/>
                          <a:cs typeface="Times New Roman" panose="02020603050405020304" pitchFamily="18" charset="0"/>
                        </a:rPr>
                        <a:t>cells</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300" kern="1200" dirty="0">
                          <a:effectLst/>
                          <a:latin typeface="Arial" panose="020B0604020202020204" pitchFamily="34" charset="0"/>
                          <a:ea typeface="Times New Roman" panose="02020603050405020304" pitchFamily="18" charset="0"/>
                          <a:cs typeface="Times New Roman" panose="02020603050405020304" pitchFamily="18" charset="0"/>
                        </a:rPr>
                        <a:t>for which official data are not available</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dirty="0">
                          <a:effectLst/>
                          <a:latin typeface="Arial" panose="020B0604020202020204" pitchFamily="34" charset="0"/>
                          <a:ea typeface="Calibri" panose="020F0502020204030204" pitchFamily="34" charset="0"/>
                          <a:cs typeface="Times New Roman" panose="02020603050405020304" pitchFamily="18" charset="0"/>
                        </a:rPr>
                        <a:t>581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dirty="0">
                          <a:effectLst/>
                          <a:latin typeface="Arial" panose="020B0604020202020204" pitchFamily="34" charset="0"/>
                          <a:ea typeface="Calibri" panose="020F0502020204030204" pitchFamily="34" charset="0"/>
                          <a:cs typeface="Times New Roman" panose="02020603050405020304" pitchFamily="18" charset="0"/>
                        </a:rPr>
                        <a:t>/50,2%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87 </a:t>
                      </a:r>
                      <a:r>
                        <a:rPr lang="en-US" sz="1300"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kern="1200" dirty="0">
                          <a:effectLst/>
                          <a:latin typeface="Arial" panose="020B0604020202020204" pitchFamily="34" charset="0"/>
                          <a:ea typeface="Times New Roman" panose="02020603050405020304" pitchFamily="18" charset="0"/>
                          <a:cs typeface="Times New Roman" panose="02020603050405020304" pitchFamily="18" charset="0"/>
                        </a:rPr>
                        <a:t>/70%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050576"/>
                  </a:ext>
                </a:extLst>
              </a:tr>
              <a:tr h="558329">
                <a:tc>
                  <a:txBody>
                    <a:bodyPr/>
                    <a:lstStyle/>
                    <a:p>
                      <a:pPr algn="just">
                        <a:lnSpc>
                          <a:spcPct val="115000"/>
                        </a:lnSpc>
                        <a:spcAft>
                          <a:spcPts val="0"/>
                        </a:spcAft>
                      </a:pPr>
                      <a:r>
                        <a:rPr lang="ru-RU" sz="1300" b="1" kern="1200">
                          <a:effectLst/>
                          <a:latin typeface="Arial" panose="020B0604020202020204" pitchFamily="34" charset="0"/>
                          <a:ea typeface="Times New Roman" panose="02020603050405020304" pitchFamily="18" charset="0"/>
                          <a:cs typeface="Times New Roman" panose="02020603050405020304" pitchFamily="18" charset="0"/>
                        </a:rPr>
                        <a:t>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b="1" kern="1200" dirty="0">
                          <a:effectLst/>
                          <a:latin typeface="Arial" panose="020B0604020202020204" pitchFamily="34" charset="0"/>
                          <a:ea typeface="Times New Roman" panose="02020603050405020304" pitchFamily="18" charset="0"/>
                          <a:cs typeface="Times New Roman" panose="02020603050405020304" pitchFamily="18" charset="0"/>
                        </a:rPr>
                        <a:t>Availability of official data,%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b="1" dirty="0">
                          <a:effectLst/>
                          <a:latin typeface="Arial" panose="020B0604020202020204" pitchFamily="34" charset="0"/>
                          <a:ea typeface="Calibri" panose="020F0502020204030204" pitchFamily="34" charset="0"/>
                          <a:cs typeface="Times New Roman" panose="02020603050405020304" pitchFamily="18" charset="0"/>
                        </a:rPr>
                        <a:t>576 </a:t>
                      </a:r>
                      <a:r>
                        <a:rPr lang="en-US" sz="1300" b="1"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b="1" dirty="0">
                          <a:effectLst/>
                          <a:latin typeface="Arial" panose="020B0604020202020204" pitchFamily="34" charset="0"/>
                          <a:ea typeface="Calibri" panose="020F0502020204030204" pitchFamily="34" charset="0"/>
                          <a:cs typeface="Times New Roman" panose="02020603050405020304" pitchFamily="18" charset="0"/>
                        </a:rPr>
                        <a:t>/ 49,8%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300" b="1" kern="1200" dirty="0">
                          <a:effectLst/>
                          <a:latin typeface="Arial" panose="020B0604020202020204" pitchFamily="34" charset="0"/>
                          <a:ea typeface="Times New Roman" panose="02020603050405020304" pitchFamily="18" charset="0"/>
                          <a:cs typeface="Times New Roman" panose="02020603050405020304" pitchFamily="18" charset="0"/>
                        </a:rPr>
                        <a:t>37 </a:t>
                      </a:r>
                      <a:r>
                        <a:rPr lang="en-US" sz="1300" b="1" dirty="0">
                          <a:effectLst/>
                          <a:latin typeface="Arial" panose="020B0604020202020204" pitchFamily="34" charset="0"/>
                          <a:ea typeface="Calibri" panose="020F0502020204030204" pitchFamily="34" charset="0"/>
                          <a:cs typeface="Times New Roman" panose="02020603050405020304" pitchFamily="18" charset="0"/>
                        </a:rPr>
                        <a:t>cells </a:t>
                      </a:r>
                      <a:r>
                        <a:rPr lang="ru-RU" sz="1300" b="1" kern="1200" dirty="0">
                          <a:effectLst/>
                          <a:latin typeface="Arial" panose="020B0604020202020204" pitchFamily="34" charset="0"/>
                          <a:ea typeface="Times New Roman" panose="02020603050405020304" pitchFamily="18" charset="0"/>
                          <a:cs typeface="Times New Roman" panose="02020603050405020304" pitchFamily="18" charset="0"/>
                        </a:rPr>
                        <a:t>/ 30%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04" marR="61504" marT="85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518700"/>
                  </a:ext>
                </a:extLst>
              </a:tr>
            </a:tbl>
          </a:graphicData>
        </a:graphic>
      </p:graphicFrame>
    </p:spTree>
    <p:extLst>
      <p:ext uri="{BB962C8B-B14F-4D97-AF65-F5344CB8AC3E}">
        <p14:creationId xmlns:p14="http://schemas.microsoft.com/office/powerpoint/2010/main" val="178125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784976" cy="864096"/>
          </a:xfrm>
        </p:spPr>
        <p:txBody>
          <a:bodyPr>
            <a:normAutofit/>
          </a:bodyPr>
          <a:lstStyle/>
          <a:p>
            <a:pPr algn="ctr"/>
            <a:r>
              <a:rPr lang="en-US" sz="2400" b="1" dirty="0">
                <a:cs typeface="Arial" panose="020B0604020202020204" pitchFamily="34" charset="0"/>
              </a:rPr>
              <a:t>Analysis of the sources of statistical data for completion of the environmental protection expenditures accounts within SEEA</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a:xfrm>
            <a:off x="8130480" y="6376243"/>
            <a:ext cx="762000" cy="365125"/>
          </a:xfrm>
        </p:spPr>
        <p:txBody>
          <a:bodyPr/>
          <a:lstStyle/>
          <a:p>
            <a:fld id="{50DCD1B6-2CF3-4217-AEAF-E5434A4F2DC9}" type="slidenum">
              <a:rPr lang="ru-RU" smtClean="0"/>
              <a:pPr/>
              <a:t>11</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1624184"/>
              </p:ext>
            </p:extLst>
          </p:nvPr>
        </p:nvGraphicFramePr>
        <p:xfrm>
          <a:off x="0" y="1916832"/>
          <a:ext cx="9144000" cy="3848472"/>
        </p:xfrm>
        <a:graphic>
          <a:graphicData uri="http://schemas.openxmlformats.org/drawingml/2006/table">
            <a:tbl>
              <a:tblPr firstRow="1" firstCol="1" bandRow="1"/>
              <a:tblGrid>
                <a:gridCol w="8100392">
                  <a:extLst>
                    <a:ext uri="{9D8B030D-6E8A-4147-A177-3AD203B41FA5}">
                      <a16:colId xmlns:a16="http://schemas.microsoft.com/office/drawing/2014/main" val="20000"/>
                    </a:ext>
                  </a:extLst>
                </a:gridCol>
                <a:gridCol w="1043608">
                  <a:extLst>
                    <a:ext uri="{9D8B030D-6E8A-4147-A177-3AD203B41FA5}">
                      <a16:colId xmlns:a16="http://schemas.microsoft.com/office/drawing/2014/main" val="20001"/>
                    </a:ext>
                  </a:extLst>
                </a:gridCol>
              </a:tblGrid>
              <a:tr h="216024">
                <a:tc>
                  <a:txBody>
                    <a:bodyPr/>
                    <a:lstStyle/>
                    <a:p>
                      <a:pPr marL="358775" indent="0">
                        <a:lnSpc>
                          <a:spcPct val="100000"/>
                        </a:lnSpc>
                        <a:spcBef>
                          <a:spcPts val="0"/>
                        </a:spcBef>
                        <a:spcAft>
                          <a:spcPts val="0"/>
                        </a:spcAft>
                      </a:pPr>
                      <a:r>
                        <a:rPr lang="ru-RU" sz="1400" b="1" dirty="0">
                          <a:effectLst/>
                          <a:latin typeface="Arial" pitchFamily="34" charset="0"/>
                          <a:ea typeface="Calibri"/>
                          <a:cs typeface="Arial" pitchFamily="34" charset="0"/>
                        </a:rPr>
                        <a:t>1. </a:t>
                      </a:r>
                      <a:r>
                        <a:rPr lang="en-US" sz="1400" b="1" dirty="0">
                          <a:effectLst/>
                          <a:latin typeface="Arial" pitchFamily="34" charset="0"/>
                          <a:ea typeface="Calibri"/>
                          <a:cs typeface="Arial" pitchFamily="34" charset="0"/>
                        </a:rPr>
                        <a:t>All official</a:t>
                      </a:r>
                      <a:r>
                        <a:rPr lang="en-US" sz="1400" b="1" baseline="0" dirty="0">
                          <a:effectLst/>
                          <a:latin typeface="Arial" pitchFamily="34" charset="0"/>
                          <a:ea typeface="Calibri"/>
                          <a:cs typeface="Arial" pitchFamily="34" charset="0"/>
                        </a:rPr>
                        <a:t> </a:t>
                      </a:r>
                      <a:r>
                        <a:rPr lang="en-US" sz="1400" b="1" dirty="0">
                          <a:effectLst/>
                          <a:latin typeface="Arial" pitchFamily="34" charset="0"/>
                          <a:ea typeface="Calibri"/>
                          <a:cs typeface="Arial" pitchFamily="34" charset="0"/>
                        </a:rPr>
                        <a:t>statistical data sources, including:</a:t>
                      </a:r>
                      <a:endParaRPr lang="ru-RU" sz="1400" b="1" dirty="0">
                        <a:effectLst/>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lang="ru-RU" sz="1400" b="1" dirty="0">
                          <a:effectLst/>
                          <a:latin typeface="Arial" pitchFamily="34" charset="0"/>
                          <a:ea typeface="Calibri"/>
                          <a:cs typeface="Arial" pitchFamily="34" charset="0"/>
                        </a:rPr>
                        <a:t>9 </a:t>
                      </a:r>
                      <a:r>
                        <a:rPr lang="en-US" sz="1400" b="1" dirty="0">
                          <a:effectLst/>
                          <a:latin typeface="Arial" pitchFamily="34" charset="0"/>
                          <a:ea typeface="Calibri"/>
                          <a:cs typeface="Arial" pitchFamily="34" charset="0"/>
                        </a:rPr>
                        <a:t>pcs</a:t>
                      </a:r>
                      <a:endParaRPr lang="ru-RU" sz="1400" b="1" dirty="0">
                        <a:effectLst/>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016">
                <a:tc>
                  <a:txBody>
                    <a:bodyPr/>
                    <a:lstStyle/>
                    <a:p>
                      <a:pPr marL="648000" indent="0">
                        <a:lnSpc>
                          <a:spcPct val="100000"/>
                        </a:lnSpc>
                        <a:spcBef>
                          <a:spcPts val="0"/>
                        </a:spcBef>
                        <a:spcAft>
                          <a:spcPts val="0"/>
                        </a:spcAft>
                      </a:pPr>
                      <a:r>
                        <a:rPr lang="ru-RU" sz="1400" dirty="0">
                          <a:effectLst/>
                          <a:latin typeface="Arial" pitchFamily="34" charset="0"/>
                          <a:ea typeface="Calibri"/>
                          <a:cs typeface="Arial" pitchFamily="34" charset="0"/>
                        </a:rPr>
                        <a:t>1.1 </a:t>
                      </a:r>
                      <a:r>
                        <a:rPr lang="en-US" sz="1400" dirty="0">
                          <a:effectLst/>
                          <a:latin typeface="Arial" pitchFamily="34" charset="0"/>
                          <a:ea typeface="Calibri"/>
                          <a:cs typeface="Arial" pitchFamily="34" charset="0"/>
                        </a:rPr>
                        <a:t>sources used directly for completing</a:t>
                      </a:r>
                      <a:r>
                        <a:rPr lang="en-US" sz="1400" baseline="0" dirty="0">
                          <a:effectLst/>
                          <a:latin typeface="Arial" pitchFamily="34" charset="0"/>
                          <a:ea typeface="Calibri"/>
                          <a:cs typeface="Arial" pitchFamily="34" charset="0"/>
                        </a:rPr>
                        <a:t> </a:t>
                      </a:r>
                      <a:r>
                        <a:rPr lang="en-US" sz="1400" dirty="0">
                          <a:effectLst/>
                          <a:latin typeface="Arial" pitchFamily="34" charset="0"/>
                          <a:ea typeface="Calibri"/>
                          <a:cs typeface="Arial" pitchFamily="34" charset="0"/>
                        </a:rPr>
                        <a:t>account</a:t>
                      </a:r>
                      <a:r>
                        <a:rPr lang="en-US" sz="1400" baseline="0" dirty="0">
                          <a:effectLst/>
                          <a:latin typeface="Arial" pitchFamily="34" charset="0"/>
                          <a:ea typeface="Calibri"/>
                          <a:cs typeface="Arial" pitchFamily="34" charset="0"/>
                        </a:rPr>
                        <a:t> </a:t>
                      </a:r>
                      <a:r>
                        <a:rPr lang="en-US" sz="1400" dirty="0">
                          <a:effectLst/>
                          <a:latin typeface="Arial" pitchFamily="34" charset="0"/>
                          <a:ea typeface="Calibri"/>
                          <a:cs typeface="Arial" pitchFamily="34" charset="0"/>
                        </a:rPr>
                        <a:t>cells</a:t>
                      </a:r>
                      <a:endParaRPr lang="ru-RU" sz="1400" dirty="0">
                        <a:effectLst/>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lang="ru-RU" sz="1400" dirty="0">
                          <a:effectLst/>
                          <a:latin typeface="Arial" pitchFamily="34" charset="0"/>
                          <a:ea typeface="Calibri"/>
                          <a:cs typeface="Arial"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8688">
                <a:tc>
                  <a:txBody>
                    <a:bodyPr/>
                    <a:lstStyle/>
                    <a:p>
                      <a:pPr marL="648000" indent="0">
                        <a:lnSpc>
                          <a:spcPct val="100000"/>
                        </a:lnSpc>
                        <a:spcBef>
                          <a:spcPts val="0"/>
                        </a:spcBef>
                        <a:spcAft>
                          <a:spcPts val="0"/>
                        </a:spcAft>
                        <a:tabLst>
                          <a:tab pos="625475" algn="l"/>
                        </a:tabLst>
                      </a:pPr>
                      <a:r>
                        <a:rPr lang="ru-RU" sz="1400" dirty="0">
                          <a:effectLst/>
                          <a:latin typeface="Arial" pitchFamily="34" charset="0"/>
                          <a:ea typeface="Calibri"/>
                          <a:cs typeface="Arial" pitchFamily="34" charset="0"/>
                        </a:rPr>
                        <a:t>1.2 </a:t>
                      </a:r>
                      <a:r>
                        <a:rPr lang="en-US" sz="1400" dirty="0">
                          <a:effectLst/>
                          <a:latin typeface="Arial" pitchFamily="34" charset="0"/>
                          <a:ea typeface="Calibri"/>
                          <a:cs typeface="Arial" pitchFamily="34" charset="0"/>
                        </a:rPr>
                        <a:t>sources used in the calculations for completing</a:t>
                      </a:r>
                      <a:r>
                        <a:rPr lang="en-US" sz="1400" baseline="0" dirty="0">
                          <a:effectLst/>
                          <a:latin typeface="Arial" pitchFamily="34" charset="0"/>
                          <a:ea typeface="Calibri"/>
                          <a:cs typeface="Arial" pitchFamily="34" charset="0"/>
                        </a:rPr>
                        <a:t> </a:t>
                      </a:r>
                      <a:r>
                        <a:rPr lang="en-US" sz="1400" dirty="0">
                          <a:effectLst/>
                          <a:latin typeface="Arial" pitchFamily="34" charset="0"/>
                          <a:ea typeface="Calibri"/>
                          <a:cs typeface="Arial" pitchFamily="34" charset="0"/>
                        </a:rPr>
                        <a:t>account</a:t>
                      </a:r>
                      <a:r>
                        <a:rPr lang="en-US" sz="1400" baseline="0" dirty="0">
                          <a:effectLst/>
                          <a:latin typeface="Arial" pitchFamily="34" charset="0"/>
                          <a:ea typeface="Calibri"/>
                          <a:cs typeface="Arial" pitchFamily="34" charset="0"/>
                        </a:rPr>
                        <a:t> </a:t>
                      </a:r>
                      <a:r>
                        <a:rPr lang="en-US" sz="1400" dirty="0">
                          <a:effectLst/>
                          <a:latin typeface="Arial" pitchFamily="34" charset="0"/>
                          <a:ea typeface="Calibri"/>
                          <a:cs typeface="Arial" pitchFamily="34" charset="0"/>
                        </a:rPr>
                        <a:t>cells</a:t>
                      </a:r>
                      <a:endParaRPr lang="ru-RU" sz="1400" dirty="0">
                        <a:effectLst/>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lang="ru-RU" sz="1400" dirty="0">
                          <a:effectLst/>
                          <a:latin typeface="Arial" pitchFamily="34" charset="0"/>
                          <a:ea typeface="Calibri"/>
                          <a:cs typeface="Arial" pitchFamily="34" charset="0"/>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2002">
                <a:tc>
                  <a:txBody>
                    <a:bodyPr/>
                    <a:lstStyle/>
                    <a:p>
                      <a:pPr marL="360000" indent="0">
                        <a:lnSpc>
                          <a:spcPct val="100000"/>
                        </a:lnSpc>
                        <a:spcBef>
                          <a:spcPts val="0"/>
                        </a:spcBef>
                        <a:spcAft>
                          <a:spcPts val="0"/>
                        </a:spcAft>
                      </a:pPr>
                      <a:r>
                        <a:rPr lang="ru-RU" sz="1400" b="1" dirty="0">
                          <a:solidFill>
                            <a:schemeClr val="tx1"/>
                          </a:solidFill>
                          <a:effectLst/>
                          <a:latin typeface="Arial" pitchFamily="34" charset="0"/>
                          <a:ea typeface="Calibri"/>
                          <a:cs typeface="Arial" pitchFamily="34" charset="0"/>
                        </a:rPr>
                        <a:t>2.</a:t>
                      </a:r>
                      <a:r>
                        <a:rPr lang="ru-RU" sz="1400" dirty="0">
                          <a:solidFill>
                            <a:schemeClr val="tx1"/>
                          </a:solidFill>
                          <a:effectLst/>
                          <a:latin typeface="Arial" pitchFamily="34" charset="0"/>
                          <a:ea typeface="Calibri"/>
                          <a:cs typeface="Arial" pitchFamily="34" charset="0"/>
                        </a:rPr>
                        <a:t> </a:t>
                      </a:r>
                      <a:r>
                        <a:rPr lang="en-US" sz="1400" b="1" dirty="0">
                          <a:solidFill>
                            <a:schemeClr val="tx1"/>
                          </a:solidFill>
                          <a:effectLst/>
                          <a:latin typeface="Arial" pitchFamily="34" charset="0"/>
                          <a:ea typeface="Calibri"/>
                          <a:cs typeface="Arial" pitchFamily="34" charset="0"/>
                        </a:rPr>
                        <a:t>Forms of federal statistical reporting:</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№4-О</a:t>
                      </a:r>
                      <a:r>
                        <a:rPr lang="en-US" sz="1400" dirty="0">
                          <a:solidFill>
                            <a:schemeClr val="tx1"/>
                          </a:solidFill>
                          <a:effectLst/>
                          <a:latin typeface="Arial" pitchFamily="34" charset="0"/>
                          <a:ea typeface="Calibri"/>
                          <a:cs typeface="Arial" pitchFamily="34" charset="0"/>
                        </a:rPr>
                        <a:t>S</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a:t>
                      </a:r>
                      <a:r>
                        <a:rPr lang="en-GB" sz="1400" dirty="0">
                          <a:solidFill>
                            <a:schemeClr val="tx1"/>
                          </a:solidFill>
                          <a:effectLst/>
                          <a:latin typeface="Arial" pitchFamily="34" charset="0"/>
                          <a:ea typeface="Calibri"/>
                          <a:cs typeface="Arial" pitchFamily="34" charset="0"/>
                        </a:rPr>
                        <a:t>Information </a:t>
                      </a:r>
                      <a:r>
                        <a:rPr lang="en-US" sz="1400" dirty="0">
                          <a:solidFill>
                            <a:schemeClr val="tx1"/>
                          </a:solidFill>
                          <a:effectLst/>
                          <a:latin typeface="Arial" pitchFamily="34" charset="0"/>
                          <a:ea typeface="Calibri"/>
                          <a:cs typeface="Arial" pitchFamily="34" charset="0"/>
                        </a:rPr>
                        <a:t>on </a:t>
                      </a:r>
                      <a:r>
                        <a:rPr lang="en-GB" sz="1400" dirty="0">
                          <a:solidFill>
                            <a:schemeClr val="tx1"/>
                          </a:solidFill>
                          <a:effectLst/>
                          <a:latin typeface="Arial" pitchFamily="34" charset="0"/>
                          <a:ea typeface="Calibri"/>
                          <a:cs typeface="Arial" pitchFamily="34" charset="0"/>
                        </a:rPr>
                        <a:t>operating environmental expenditures”</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№18-К</a:t>
                      </a:r>
                      <a:r>
                        <a:rPr lang="en-US" sz="1400" dirty="0">
                          <a:solidFill>
                            <a:schemeClr val="tx1"/>
                          </a:solidFill>
                          <a:effectLst/>
                          <a:latin typeface="Arial" pitchFamily="34" charset="0"/>
                          <a:ea typeface="Calibri"/>
                          <a:cs typeface="Arial" pitchFamily="34" charset="0"/>
                        </a:rPr>
                        <a:t>S</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“Information on investments in fixed assets aimed at environmental protection and rational use of natural resources”</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№2-Т</a:t>
                      </a:r>
                      <a:r>
                        <a:rPr lang="en-US" sz="1400" dirty="0">
                          <a:solidFill>
                            <a:schemeClr val="tx1"/>
                          </a:solidFill>
                          <a:effectLst/>
                          <a:latin typeface="Arial" pitchFamily="34" charset="0"/>
                          <a:ea typeface="Calibri"/>
                          <a:cs typeface="Arial" pitchFamily="34" charset="0"/>
                        </a:rPr>
                        <a:t>P</a:t>
                      </a:r>
                      <a:r>
                        <a:rPr lang="ru-RU" sz="1400" dirty="0">
                          <a:solidFill>
                            <a:schemeClr val="tx1"/>
                          </a:solidFill>
                          <a:effectLst/>
                          <a:latin typeface="Arial" pitchFamily="34" charset="0"/>
                          <a:ea typeface="Calibri"/>
                          <a:cs typeface="Arial" pitchFamily="34" charset="0"/>
                        </a:rPr>
                        <a:t> (</a:t>
                      </a:r>
                      <a:r>
                        <a:rPr lang="en-GB" sz="1400" dirty="0">
                          <a:solidFill>
                            <a:schemeClr val="tx1"/>
                          </a:solidFill>
                          <a:effectLst/>
                          <a:latin typeface="Arial" pitchFamily="34" charset="0"/>
                          <a:ea typeface="Calibri"/>
                          <a:cs typeface="Arial" pitchFamily="34" charset="0"/>
                        </a:rPr>
                        <a:t>hunting</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“Information on hunting”</a:t>
                      </a:r>
                      <a:r>
                        <a:rPr lang="ru-RU" sz="1400" dirty="0">
                          <a:solidFill>
                            <a:schemeClr val="tx1"/>
                          </a:solidFill>
                          <a:effectLst/>
                          <a:latin typeface="Arial" pitchFamily="34" charset="0"/>
                          <a:ea typeface="Calibri"/>
                          <a:cs typeface="Arial" pitchFamily="34" charset="0"/>
                        </a:rPr>
                        <a:t>;</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№1-ОО</a:t>
                      </a:r>
                      <a:r>
                        <a:rPr lang="en-US" sz="1400" dirty="0">
                          <a:solidFill>
                            <a:schemeClr val="tx1"/>
                          </a:solidFill>
                          <a:effectLst/>
                          <a:latin typeface="Arial" pitchFamily="34" charset="0"/>
                          <a:ea typeface="Calibri"/>
                          <a:cs typeface="Arial" pitchFamily="34" charset="0"/>
                        </a:rPr>
                        <a:t>PT</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“Information on specially protected natural territories”</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№1-</a:t>
                      </a:r>
                      <a:r>
                        <a:rPr lang="en-US" sz="1400" dirty="0">
                          <a:solidFill>
                            <a:schemeClr val="tx1"/>
                          </a:solidFill>
                          <a:effectLst/>
                          <a:latin typeface="Arial" pitchFamily="34" charset="0"/>
                          <a:ea typeface="Calibri"/>
                          <a:cs typeface="Arial" pitchFamily="34" charset="0"/>
                        </a:rPr>
                        <a:t>LH</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“Information on the forest</a:t>
                      </a:r>
                      <a:r>
                        <a:rPr lang="en-US" sz="1400" baseline="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reproduction and afforestation”</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№12-</a:t>
                      </a:r>
                      <a:r>
                        <a:rPr lang="en-US" sz="1400" dirty="0">
                          <a:solidFill>
                            <a:schemeClr val="tx1"/>
                          </a:solidFill>
                          <a:effectLst/>
                          <a:latin typeface="Arial" pitchFamily="34" charset="0"/>
                          <a:ea typeface="Calibri"/>
                          <a:cs typeface="Arial" pitchFamily="34" charset="0"/>
                        </a:rPr>
                        <a:t>LH</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a:t>
                      </a:r>
                      <a:r>
                        <a:rPr lang="en-GB" sz="1400" dirty="0">
                          <a:solidFill>
                            <a:schemeClr val="tx1"/>
                          </a:solidFill>
                          <a:effectLst/>
                          <a:latin typeface="Arial" pitchFamily="34" charset="0"/>
                          <a:ea typeface="Calibri"/>
                          <a:cs typeface="Arial" pitchFamily="34" charset="0"/>
                        </a:rPr>
                        <a:t>Information </a:t>
                      </a:r>
                      <a:r>
                        <a:rPr lang="en-US" sz="1400" dirty="0">
                          <a:solidFill>
                            <a:schemeClr val="tx1"/>
                          </a:solidFill>
                          <a:effectLst/>
                          <a:latin typeface="Arial" pitchFamily="34" charset="0"/>
                          <a:ea typeface="Calibri"/>
                          <a:cs typeface="Arial" pitchFamily="34" charset="0"/>
                        </a:rPr>
                        <a:t>on </a:t>
                      </a:r>
                      <a:r>
                        <a:rPr lang="en-GB" sz="1400" dirty="0">
                          <a:solidFill>
                            <a:schemeClr val="tx1"/>
                          </a:solidFill>
                          <a:effectLst/>
                          <a:latin typeface="Arial" pitchFamily="34" charset="0"/>
                          <a:ea typeface="Calibri"/>
                          <a:cs typeface="Arial" pitchFamily="34" charset="0"/>
                        </a:rPr>
                        <a:t>forest protection</a:t>
                      </a:r>
                      <a:r>
                        <a:rPr lang="en-US" sz="1400" dirty="0">
                          <a:solidFill>
                            <a:schemeClr val="tx1"/>
                          </a:solidFill>
                          <a:effectLst/>
                          <a:latin typeface="Arial" pitchFamily="34" charset="0"/>
                          <a:ea typeface="Calibri"/>
                          <a:cs typeface="Arial" pitchFamily="34" charset="0"/>
                        </a:rPr>
                        <a:t>”</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№1-</a:t>
                      </a:r>
                      <a:r>
                        <a:rPr lang="en-US" sz="1400" dirty="0">
                          <a:solidFill>
                            <a:schemeClr val="tx1"/>
                          </a:solidFill>
                          <a:effectLst/>
                          <a:latin typeface="Arial" pitchFamily="34" charset="0"/>
                          <a:ea typeface="Calibri"/>
                          <a:cs typeface="Arial" pitchFamily="34" charset="0"/>
                        </a:rPr>
                        <a:t>RLH</a:t>
                      </a:r>
                      <a:r>
                        <a:rPr lang="ru-RU" sz="1400" dirty="0">
                          <a:solidFill>
                            <a:schemeClr val="tx1"/>
                          </a:solidFill>
                          <a:effectLst/>
                          <a:latin typeface="Arial" pitchFamily="34" charset="0"/>
                          <a:ea typeface="Calibri"/>
                          <a:cs typeface="Arial" pitchFamily="34" charset="0"/>
                        </a:rPr>
                        <a:t>  (</a:t>
                      </a:r>
                      <a:r>
                        <a:rPr lang="en-GB" sz="1400" dirty="0">
                          <a:solidFill>
                            <a:schemeClr val="tx1"/>
                          </a:solidFill>
                          <a:effectLst/>
                          <a:latin typeface="Arial" pitchFamily="34" charset="0"/>
                          <a:ea typeface="Calibri"/>
                          <a:cs typeface="Arial" pitchFamily="34" charset="0"/>
                        </a:rPr>
                        <a:t>Chernobyl</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“Information on the forest</a:t>
                      </a:r>
                      <a:r>
                        <a:rPr lang="en-US" sz="1400" baseline="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reproduction and afforestation in areas exposed to radioactive contamination”</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№5-О</a:t>
                      </a:r>
                      <a:r>
                        <a:rPr lang="en-US" sz="1400" dirty="0">
                          <a:solidFill>
                            <a:schemeClr val="tx1"/>
                          </a:solidFill>
                          <a:effectLst/>
                          <a:latin typeface="Arial" pitchFamily="34" charset="0"/>
                          <a:ea typeface="Calibri"/>
                          <a:cs typeface="Arial" pitchFamily="34" charset="0"/>
                        </a:rPr>
                        <a:t>S</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a:t>
                      </a:r>
                      <a:r>
                        <a:rPr lang="ru-RU" sz="1400" dirty="0">
                          <a:solidFill>
                            <a:schemeClr val="tx1"/>
                          </a:solidFill>
                          <a:effectLst/>
                          <a:latin typeface="Arial" pitchFamily="34" charset="0"/>
                          <a:ea typeface="Calibri"/>
                          <a:cs typeface="Arial" pitchFamily="34" charset="0"/>
                        </a:rPr>
                        <a:t>Сведения об искусственном воспроизводстве водных биологических ресурсов</a:t>
                      </a:r>
                      <a:r>
                        <a:rPr lang="en-US" sz="1400" dirty="0">
                          <a:solidFill>
                            <a:schemeClr val="tx1"/>
                          </a:solidFill>
                          <a:effectLst/>
                          <a:latin typeface="Arial" pitchFamily="34" charset="0"/>
                          <a:ea typeface="Calibri"/>
                          <a:cs typeface="Arial" pitchFamily="34" charset="0"/>
                        </a:rPr>
                        <a:t>”</a:t>
                      </a:r>
                      <a:r>
                        <a:rPr lang="ru-RU" sz="1400" dirty="0">
                          <a:solidFill>
                            <a:schemeClr val="tx1"/>
                          </a:solidFill>
                          <a:effectLst/>
                          <a:latin typeface="Arial" pitchFamily="34" charset="0"/>
                          <a:ea typeface="Calibri"/>
                          <a:cs typeface="Arial" pitchFamily="34" charset="0"/>
                        </a:rPr>
                        <a:t>; </a:t>
                      </a:r>
                    </a:p>
                    <a:p>
                      <a:pPr marL="936000" indent="-285750">
                        <a:lnSpc>
                          <a:spcPct val="100000"/>
                        </a:lnSpc>
                        <a:spcBef>
                          <a:spcPts val="0"/>
                        </a:spcBef>
                        <a:spcAft>
                          <a:spcPts val="0"/>
                        </a:spcAft>
                        <a:buFontTx/>
                        <a:buChar char="-"/>
                      </a:pPr>
                      <a:r>
                        <a:rPr lang="ru-RU" sz="1400" dirty="0">
                          <a:solidFill>
                            <a:schemeClr val="tx1"/>
                          </a:solidFill>
                          <a:effectLst/>
                          <a:latin typeface="Arial" pitchFamily="34" charset="0"/>
                          <a:ea typeface="Calibri"/>
                          <a:cs typeface="Arial" pitchFamily="34" charset="0"/>
                        </a:rPr>
                        <a:t>№2-</a:t>
                      </a:r>
                      <a:r>
                        <a:rPr lang="en-US" sz="1400" dirty="0">
                          <a:solidFill>
                            <a:schemeClr val="tx1"/>
                          </a:solidFill>
                          <a:effectLst/>
                          <a:latin typeface="Arial" pitchFamily="34" charset="0"/>
                          <a:ea typeface="Calibri"/>
                          <a:cs typeface="Arial" pitchFamily="34" charset="0"/>
                        </a:rPr>
                        <a:t>science</a:t>
                      </a:r>
                      <a:r>
                        <a:rPr lang="ru-RU" sz="1400" dirty="0">
                          <a:solidFill>
                            <a:schemeClr val="tx1"/>
                          </a:solidFill>
                          <a:effectLst/>
                          <a:latin typeface="Arial" pitchFamily="34" charset="0"/>
                          <a:ea typeface="Calibri"/>
                          <a:cs typeface="Arial" pitchFamily="34" charset="0"/>
                        </a:rPr>
                        <a:t> </a:t>
                      </a:r>
                      <a:r>
                        <a:rPr lang="en-US" sz="1400" dirty="0">
                          <a:solidFill>
                            <a:schemeClr val="tx1"/>
                          </a:solidFill>
                          <a:effectLst/>
                          <a:latin typeface="Arial" pitchFamily="34" charset="0"/>
                          <a:ea typeface="Calibri"/>
                          <a:cs typeface="Arial" pitchFamily="34" charset="0"/>
                        </a:rPr>
                        <a:t>“Information on research and development”</a:t>
                      </a:r>
                      <a:r>
                        <a:rPr lang="ru-RU" sz="1400" dirty="0">
                          <a:solidFill>
                            <a:schemeClr val="tx1"/>
                          </a:solidFill>
                          <a:effectLst/>
                          <a:latin typeface="Arial" pitchFamily="34" charset="0"/>
                          <a:ea typeface="Calibri"/>
                          <a:cs typeface="Arial"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endParaRPr lang="ru-RU" sz="1400" dirty="0">
                        <a:effectLst/>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8782">
                <a:tc>
                  <a:txBody>
                    <a:bodyPr/>
                    <a:lstStyle/>
                    <a:p>
                      <a:pPr marL="358775" marR="0" indent="0" algn="l" defTabSz="914400" rtl="0" eaLnBrk="1" fontAlgn="auto" latinLnBrk="0" hangingPunct="1">
                        <a:lnSpc>
                          <a:spcPct val="100000"/>
                        </a:lnSpc>
                        <a:spcBef>
                          <a:spcPts val="0"/>
                        </a:spcBef>
                        <a:spcAft>
                          <a:spcPts val="0"/>
                        </a:spcAft>
                        <a:buClrTx/>
                        <a:buSzTx/>
                        <a:buFontTx/>
                        <a:buNone/>
                        <a:tabLst/>
                        <a:defRPr/>
                      </a:pPr>
                      <a:r>
                        <a:rPr lang="ru-RU" sz="1400" b="1" dirty="0">
                          <a:effectLst/>
                          <a:latin typeface="Arial" panose="020B0604020202020204" pitchFamily="34" charset="0"/>
                          <a:ea typeface="Calibri"/>
                          <a:cs typeface="Arial" panose="020B0604020202020204" pitchFamily="34" charset="0"/>
                        </a:rPr>
                        <a:t>3. </a:t>
                      </a:r>
                      <a:r>
                        <a:rPr lang="en-US" sz="1400" b="1" dirty="0">
                          <a:effectLst/>
                          <a:latin typeface="Arial" panose="020B0604020202020204" pitchFamily="34" charset="0"/>
                          <a:ea typeface="Calibri"/>
                          <a:cs typeface="Arial" panose="020B0604020202020204" pitchFamily="34" charset="0"/>
                        </a:rPr>
                        <a:t>Number of cells completed using official statistics</a:t>
                      </a:r>
                      <a:endParaRPr lang="ru-RU" sz="1400" b="1" dirty="0">
                        <a:effectLst/>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a:effectLst/>
                          <a:latin typeface="Arial" panose="020B0604020202020204" pitchFamily="34" charset="0"/>
                          <a:ea typeface="Calibri"/>
                          <a:cs typeface="Arial" panose="020B0604020202020204" pitchFamily="34" charset="0"/>
                        </a:rPr>
                        <a:t> 21 </a:t>
                      </a:r>
                      <a:r>
                        <a:rPr lang="en-US" sz="1400" b="1" dirty="0">
                          <a:effectLst/>
                          <a:latin typeface="Arial" panose="020B0604020202020204" pitchFamily="34" charset="0"/>
                          <a:ea typeface="Calibri"/>
                          <a:cs typeface="Arial" panose="020B0604020202020204" pitchFamily="34" charset="0"/>
                        </a:rPr>
                        <a:t>cells </a:t>
                      </a:r>
                      <a:r>
                        <a:rPr lang="ru-RU" sz="1400" b="1" dirty="0">
                          <a:effectLst/>
                          <a:latin typeface="Arial" panose="020B0604020202020204" pitchFamily="34" charset="0"/>
                          <a:ea typeface="Calibri"/>
                          <a:cs typeface="Arial" panose="020B0604020202020204" pitchFamily="34" charset="0"/>
                        </a:rPr>
                        <a:t>/</a:t>
                      </a:r>
                      <a:r>
                        <a:rPr lang="en-US" sz="1400" b="1" dirty="0">
                          <a:effectLst/>
                          <a:latin typeface="Arial" panose="020B0604020202020204" pitchFamily="34" charset="0"/>
                          <a:ea typeface="Calibri"/>
                          <a:cs typeface="Arial" panose="020B0604020202020204" pitchFamily="34" charset="0"/>
                        </a:rPr>
                        <a:t> </a:t>
                      </a:r>
                      <a:r>
                        <a:rPr lang="ru-RU" sz="1400" b="1" dirty="0">
                          <a:effectLst/>
                          <a:latin typeface="Arial" panose="020B0604020202020204" pitchFamily="34" charset="0"/>
                          <a:ea typeface="Calibri"/>
                          <a:cs typeface="Arial" panose="020B0604020202020204" pitchFamily="34" charset="0"/>
                        </a:rPr>
                        <a:t>57%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3103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305800" cy="648072"/>
          </a:xfrm>
        </p:spPr>
        <p:txBody>
          <a:bodyPr>
            <a:noAutofit/>
          </a:bodyPr>
          <a:lstStyle/>
          <a:p>
            <a:pPr algn="ctr"/>
            <a:r>
              <a:rPr lang="en-US" sz="2400" b="1" dirty="0">
                <a:solidFill>
                  <a:srgbClr val="04617B"/>
                </a:solidFill>
                <a:cs typeface="Arial" panose="020B0604020202020204" pitchFamily="34" charset="0"/>
              </a:rPr>
              <a:t>Analysis of administrative data to complete the </a:t>
            </a:r>
            <a:r>
              <a:rPr lang="en-US" sz="2400" b="1" dirty="0">
                <a:cs typeface="Arial" panose="020B0604020202020204" pitchFamily="34" charset="0"/>
              </a:rPr>
              <a:t>environmental protection expenditures accounts </a:t>
            </a:r>
            <a:r>
              <a:rPr lang="en-US" sz="2400" b="1" dirty="0">
                <a:solidFill>
                  <a:srgbClr val="04617B"/>
                </a:solidFill>
                <a:cs typeface="Arial" panose="020B0604020202020204" pitchFamily="34" charset="0"/>
              </a:rPr>
              <a:t>within SEEA</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a:xfrm>
            <a:off x="8130480" y="6356350"/>
            <a:ext cx="762000" cy="365125"/>
          </a:xfrm>
        </p:spPr>
        <p:txBody>
          <a:bodyPr/>
          <a:lstStyle/>
          <a:p>
            <a:fld id="{50DCD1B6-2CF3-4217-AEAF-E5434A4F2DC9}" type="slidenum">
              <a:rPr lang="ru-RU" smtClean="0"/>
              <a:pPr/>
              <a:t>12</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516009832"/>
              </p:ext>
            </p:extLst>
          </p:nvPr>
        </p:nvGraphicFramePr>
        <p:xfrm>
          <a:off x="0" y="1700808"/>
          <a:ext cx="10945216" cy="3833389"/>
        </p:xfrm>
        <a:graphic>
          <a:graphicData uri="http://schemas.openxmlformats.org/drawingml/2006/table">
            <a:tbl>
              <a:tblPr firstRow="1" firstCol="1" bandRow="1"/>
              <a:tblGrid>
                <a:gridCol w="7920880">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72445">
                <a:tc>
                  <a:txBody>
                    <a:bodyPr/>
                    <a:lstStyle/>
                    <a:p>
                      <a:pPr marL="360000">
                        <a:lnSpc>
                          <a:spcPct val="115000"/>
                        </a:lnSpc>
                        <a:spcAft>
                          <a:spcPts val="0"/>
                        </a:spcAft>
                      </a:pPr>
                      <a:r>
                        <a:rPr lang="ru-RU" sz="1400" b="1" dirty="0">
                          <a:effectLst/>
                          <a:latin typeface="Arial" pitchFamily="34" charset="0"/>
                          <a:ea typeface="Calibri"/>
                          <a:cs typeface="Arial" pitchFamily="34" charset="0"/>
                        </a:rPr>
                        <a:t>1. </a:t>
                      </a:r>
                      <a:r>
                        <a:rPr lang="en-GB" sz="1400" b="1" dirty="0">
                          <a:effectLst/>
                          <a:latin typeface="Arial" pitchFamily="34" charset="0"/>
                          <a:ea typeface="Calibri"/>
                          <a:cs typeface="Arial" pitchFamily="34" charset="0"/>
                        </a:rPr>
                        <a:t>All administrative</a:t>
                      </a:r>
                      <a:r>
                        <a:rPr lang="en-GB" sz="1400" b="1" baseline="0" dirty="0">
                          <a:effectLst/>
                          <a:latin typeface="Arial" pitchFamily="34" charset="0"/>
                          <a:ea typeface="Calibri"/>
                          <a:cs typeface="Arial" pitchFamily="34" charset="0"/>
                        </a:rPr>
                        <a:t> </a:t>
                      </a:r>
                      <a:r>
                        <a:rPr lang="en-GB" sz="1400" b="1" dirty="0">
                          <a:effectLst/>
                          <a:latin typeface="Arial" pitchFamily="34" charset="0"/>
                          <a:ea typeface="Calibri"/>
                          <a:cs typeface="Arial" pitchFamily="34" charset="0"/>
                        </a:rPr>
                        <a:t>data sources</a:t>
                      </a:r>
                      <a:endParaRPr lang="ru-RU" sz="1400" b="1" dirty="0">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r>
                        <a:rPr lang="ru-RU" sz="1400" b="1" dirty="0">
                          <a:effectLst/>
                          <a:latin typeface="Arial" pitchFamily="34" charset="0"/>
                          <a:ea typeface="Calibri"/>
                          <a:cs typeface="Arial" pitchFamily="34" charset="0"/>
                        </a:rPr>
                        <a:t> 3 </a:t>
                      </a:r>
                      <a:r>
                        <a:rPr lang="en-US" sz="1400" b="1" dirty="0">
                          <a:effectLst/>
                          <a:latin typeface="Arial" pitchFamily="34" charset="0"/>
                          <a:ea typeface="Calibri"/>
                          <a:cs typeface="Arial" pitchFamily="34" charset="0"/>
                        </a:rPr>
                        <a:t>pcs</a:t>
                      </a:r>
                      <a:endParaRPr lang="ru-RU" sz="1400" b="1" dirty="0">
                        <a:effectLst/>
                        <a:latin typeface="Arial" pitchFamily="34" charset="0"/>
                        <a:ea typeface="Calibri"/>
                        <a:cs typeface="Arial"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37554">
                <a:tc>
                  <a:txBody>
                    <a:bodyPr/>
                    <a:lstStyle/>
                    <a:p>
                      <a:pPr marL="648000" lvl="2" indent="0">
                        <a:lnSpc>
                          <a:spcPct val="115000"/>
                        </a:lnSpc>
                        <a:spcAft>
                          <a:spcPts val="0"/>
                        </a:spcAft>
                      </a:pPr>
                      <a:r>
                        <a:rPr lang="en-US" sz="1400" dirty="0">
                          <a:effectLst/>
                          <a:latin typeface="Arial" pitchFamily="34" charset="0"/>
                          <a:ea typeface="Calibri"/>
                          <a:cs typeface="Arial" pitchFamily="34" charset="0"/>
                        </a:rPr>
                        <a:t>Composed </a:t>
                      </a:r>
                      <a:r>
                        <a:rPr lang="en-US" sz="1400" baseline="0" dirty="0">
                          <a:effectLst/>
                          <a:latin typeface="Arial" pitchFamily="34" charset="0"/>
                          <a:ea typeface="Calibri"/>
                          <a:cs typeface="Arial" pitchFamily="34" charset="0"/>
                        </a:rPr>
                        <a:t>by agencies</a:t>
                      </a:r>
                      <a:r>
                        <a:rPr lang="ru-RU" sz="1400" dirty="0">
                          <a:effectLst/>
                          <a:latin typeface="Arial" pitchFamily="34" charset="0"/>
                          <a:ea typeface="Calibri"/>
                          <a:cs typeface="Arial" pitchFamily="34" charset="0"/>
                        </a:rPr>
                        <a:t>:</a:t>
                      </a:r>
                    </a:p>
                  </a:txBody>
                  <a:tcPr marL="68580" marR="68580" marT="0" marB="0" anchor="ctr">
                    <a:lnL>
                      <a:noFill/>
                    </a:lnL>
                    <a:lnR>
                      <a:noFill/>
                    </a:lnR>
                    <a:lnT>
                      <a:noFill/>
                    </a:lnT>
                    <a:lnB>
                      <a:noFill/>
                    </a:lnB>
                  </a:tcPr>
                </a:tc>
                <a:tc>
                  <a:txBody>
                    <a:bodyPr/>
                    <a:lstStyle/>
                    <a:p>
                      <a:pPr>
                        <a:lnSpc>
                          <a:spcPct val="115000"/>
                        </a:lnSpc>
                        <a:spcAft>
                          <a:spcPts val="0"/>
                        </a:spcAft>
                      </a:pPr>
                      <a:r>
                        <a:rPr lang="ru-RU" sz="1400" dirty="0">
                          <a:effectLst/>
                          <a:latin typeface="Arial" pitchFamily="34" charset="0"/>
                          <a:ea typeface="Calibri"/>
                          <a:cs typeface="Arial"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r h="533161">
                <a:tc>
                  <a:txBody>
                    <a:bodyPr/>
                    <a:lstStyle/>
                    <a:p>
                      <a:pPr marL="623888" marR="0" lvl="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Arial" pitchFamily="34" charset="0"/>
                          <a:ea typeface="Calibri"/>
                          <a:cs typeface="Arial" pitchFamily="34" charset="0"/>
                        </a:rPr>
                        <a:t>1.1  </a:t>
                      </a:r>
                      <a:r>
                        <a:rPr lang="en-GB" sz="1400" dirty="0">
                          <a:effectLst/>
                          <a:latin typeface="Arial" pitchFamily="34" charset="0"/>
                          <a:ea typeface="Calibri"/>
                          <a:cs typeface="Arial" pitchFamily="34" charset="0"/>
                        </a:rPr>
                        <a:t>Federal Forestry Agency</a:t>
                      </a:r>
                      <a:endParaRPr lang="ru-RU" sz="1400" dirty="0">
                        <a:effectLst/>
                        <a:latin typeface="Arial" pitchFamily="34" charset="0"/>
                        <a:ea typeface="Calibri"/>
                        <a:cs typeface="Arial" pitchFamily="34" charset="0"/>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a:t>
                      </a:r>
                      <a:r>
                        <a:rPr kumimoji="0" lang="en-US"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Form 1-subvention "Report on the expenditures of the budget of the subject of the Russian Federation, the source of which is subvention")</a:t>
                      </a:r>
                      <a:endParaRPr lang="ru-RU" sz="1400" dirty="0">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endParaRPr lang="ru-RU" sz="1400" dirty="0">
                        <a:solidFill>
                          <a:schemeClr val="tx1"/>
                        </a:solidFill>
                        <a:effectLst/>
                        <a:latin typeface="Arial" pitchFamily="34" charset="0"/>
                        <a:ea typeface="Calibri"/>
                        <a:cs typeface="Arial"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1606">
                <a:tc>
                  <a:txBody>
                    <a:bodyPr/>
                    <a:lstStyle/>
                    <a:p>
                      <a:pPr marL="623888" marR="0" lvl="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Arial" pitchFamily="34" charset="0"/>
                          <a:ea typeface="Calibri"/>
                          <a:cs typeface="Arial" pitchFamily="34" charset="0"/>
                        </a:rPr>
                        <a:t>1.2  </a:t>
                      </a:r>
                      <a:r>
                        <a:rPr lang="en-GB" sz="1400" dirty="0">
                          <a:effectLst/>
                          <a:latin typeface="Arial" pitchFamily="34" charset="0"/>
                          <a:ea typeface="Calibri"/>
                          <a:cs typeface="Arial" pitchFamily="34" charset="0"/>
                        </a:rPr>
                        <a:t>Federal Treasury</a:t>
                      </a:r>
                      <a:endParaRPr lang="ru-RU" sz="1400" dirty="0">
                        <a:effectLst/>
                        <a:latin typeface="Arial" pitchFamily="34" charset="0"/>
                        <a:ea typeface="Calibri"/>
                        <a:cs typeface="Arial" pitchFamily="34" charset="0"/>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a:t>
                      </a:r>
                      <a:r>
                        <a:rPr kumimoji="0" lang="en-US"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Report on the execution of the consolidated budget of the Russian Federation and the budgets of state extra-budgetary funds</a:t>
                      </a:r>
                      <a:r>
                        <a:rPr kumimoji="0" lang="ru-RU"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a:t>
                      </a:r>
                      <a:endParaRPr lang="ru-RU" sz="1400" dirty="0">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endParaRPr lang="ru-RU" sz="1400" dirty="0">
                        <a:effectLst/>
                        <a:latin typeface="Arial" pitchFamily="34" charset="0"/>
                        <a:ea typeface="Calibri"/>
                        <a:cs typeface="Arial"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628207">
                <a:tc>
                  <a:txBody>
                    <a:bodyPr/>
                    <a:lstStyle/>
                    <a:p>
                      <a:pPr marL="623888" marR="0" lvl="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Arial" pitchFamily="34" charset="0"/>
                          <a:ea typeface="Calibri"/>
                          <a:cs typeface="Arial" pitchFamily="34" charset="0"/>
                        </a:rPr>
                        <a:t>1.3  </a:t>
                      </a:r>
                      <a:r>
                        <a:rPr lang="en-GB" sz="1400" dirty="0">
                          <a:effectLst/>
                          <a:latin typeface="Arial" pitchFamily="34" charset="0"/>
                          <a:ea typeface="Calibri"/>
                          <a:cs typeface="Arial" pitchFamily="34" charset="0"/>
                        </a:rPr>
                        <a:t>Federal Customs Service </a:t>
                      </a:r>
                    </a:p>
                    <a:p>
                      <a:pPr marL="623888"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a:t>
                      </a:r>
                      <a:r>
                        <a:rPr kumimoji="0" lang="en-US"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Statistical form of the Federal Customs Service for accounting of the movement of goods, approved by Decree of the Government of the Russian Federation</a:t>
                      </a:r>
                      <a:r>
                        <a:rPr kumimoji="0" lang="ru-RU"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от</a:t>
                      </a:r>
                      <a:r>
                        <a:rPr kumimoji="0" lang="en-US"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 of </a:t>
                      </a:r>
                      <a:r>
                        <a:rPr kumimoji="0" lang="ru-RU" sz="12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 07.12.2015 № 1329)</a:t>
                      </a:r>
                      <a:endParaRPr lang="ru-RU" sz="1200" dirty="0">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endParaRPr lang="ru-RU" sz="1400" dirty="0">
                        <a:effectLst/>
                        <a:latin typeface="Arial" pitchFamily="34" charset="0"/>
                        <a:ea typeface="Calibri"/>
                        <a:cs typeface="Arial"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432048">
                <a:tc>
                  <a:txBody>
                    <a:bodyPr/>
                    <a:lstStyle/>
                    <a:p>
                      <a:pPr marL="360000">
                        <a:lnSpc>
                          <a:spcPct val="115000"/>
                        </a:lnSpc>
                        <a:spcAft>
                          <a:spcPts val="0"/>
                        </a:spcAft>
                      </a:pPr>
                      <a:r>
                        <a:rPr lang="ru-RU" sz="1400" b="1" dirty="0">
                          <a:effectLst/>
                          <a:latin typeface="Arial" pitchFamily="34" charset="0"/>
                          <a:ea typeface="Calibri"/>
                          <a:cs typeface="Arial" pitchFamily="34" charset="0"/>
                        </a:rPr>
                        <a:t>2. </a:t>
                      </a:r>
                      <a:r>
                        <a:rPr lang="en-US" sz="1400" b="1" dirty="0">
                          <a:effectLst/>
                          <a:latin typeface="Arial" pitchFamily="34" charset="0"/>
                          <a:ea typeface="Calibri"/>
                          <a:cs typeface="Arial" pitchFamily="34" charset="0"/>
                        </a:rPr>
                        <a:t>Sources which data is used directly for completing cells</a:t>
                      </a:r>
                      <a:endParaRPr lang="ru-RU" sz="1400" b="1" dirty="0">
                        <a:solidFill>
                          <a:srgbClr val="FF0000"/>
                        </a:solidFill>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r>
                        <a:rPr lang="ru-RU" sz="1400" b="1" dirty="0">
                          <a:effectLst/>
                          <a:latin typeface="Arial" pitchFamily="34" charset="0"/>
                          <a:ea typeface="Calibri"/>
                          <a:cs typeface="Arial" pitchFamily="34" charset="0"/>
                        </a:rPr>
                        <a:t>2</a:t>
                      </a:r>
                    </a:p>
                  </a:txBody>
                  <a:tcPr marL="68580" marR="68580" marT="0" marB="0" anchor="ctr">
                    <a:lnL>
                      <a:noFill/>
                    </a:lnL>
                    <a:lnR>
                      <a:noFill/>
                    </a:lnR>
                    <a:lnT>
                      <a:noFill/>
                    </a:lnT>
                    <a:lnB>
                      <a:noFill/>
                    </a:lnB>
                  </a:tcPr>
                </a:tc>
                <a:extLst>
                  <a:ext uri="{0D108BD9-81ED-4DB2-BD59-A6C34878D82A}">
                    <a16:rowId xmlns:a16="http://schemas.microsoft.com/office/drawing/2014/main" val="10013"/>
                  </a:ext>
                </a:extLst>
              </a:tr>
              <a:tr h="584928">
                <a:tc>
                  <a:txBody>
                    <a:bodyPr/>
                    <a:lstStyle/>
                    <a:p>
                      <a:pPr marL="360000">
                        <a:lnSpc>
                          <a:spcPct val="115000"/>
                        </a:lnSpc>
                        <a:spcAft>
                          <a:spcPts val="0"/>
                        </a:spcAft>
                      </a:pPr>
                      <a:r>
                        <a:rPr lang="ru-RU" sz="1400" b="1" dirty="0">
                          <a:effectLst/>
                          <a:latin typeface="Arial" pitchFamily="34" charset="0"/>
                          <a:ea typeface="Calibri"/>
                          <a:cs typeface="Arial" pitchFamily="34" charset="0"/>
                        </a:rPr>
                        <a:t>3. </a:t>
                      </a:r>
                      <a:r>
                        <a:rPr lang="en-US" sz="1400" b="1" dirty="0">
                          <a:effectLst/>
                          <a:latin typeface="Arial" pitchFamily="34" charset="0"/>
                          <a:ea typeface="Calibri"/>
                          <a:cs typeface="Arial" pitchFamily="34" charset="0"/>
                        </a:rPr>
                        <a:t>Sources which data is used in performing calculations for completing cells</a:t>
                      </a:r>
                      <a:endParaRPr lang="ru-RU" sz="1400" b="1" dirty="0">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r>
                        <a:rPr lang="ru-RU" sz="1400" b="1" dirty="0">
                          <a:effectLst/>
                          <a:latin typeface="Arial" pitchFamily="34" charset="0"/>
                          <a:ea typeface="Calibri"/>
                          <a:cs typeface="Arial" pitchFamily="34" charset="0"/>
                        </a:rPr>
                        <a:t>1</a:t>
                      </a:r>
                    </a:p>
                  </a:txBody>
                  <a:tcPr marL="68580" marR="68580" marT="0" marB="0" anchor="ctr">
                    <a:lnL>
                      <a:noFill/>
                    </a:lnL>
                    <a:lnR>
                      <a:noFill/>
                    </a:lnR>
                    <a:lnT>
                      <a:noFill/>
                    </a:lnT>
                    <a:lnB>
                      <a:noFill/>
                    </a:lnB>
                  </a:tcPr>
                </a:tc>
                <a:extLst>
                  <a:ext uri="{0D108BD9-81ED-4DB2-BD59-A6C34878D82A}">
                    <a16:rowId xmlns:a16="http://schemas.microsoft.com/office/drawing/2014/main" val="10014"/>
                  </a:ext>
                </a:extLst>
              </a:tr>
              <a:tr h="512157">
                <a:tc>
                  <a:txBody>
                    <a:bodyPr/>
                    <a:lstStyle/>
                    <a:p>
                      <a:pPr marL="360000">
                        <a:lnSpc>
                          <a:spcPct val="115000"/>
                        </a:lnSpc>
                        <a:spcAft>
                          <a:spcPts val="0"/>
                        </a:spcAft>
                      </a:pPr>
                      <a:r>
                        <a:rPr lang="ru-RU" sz="1400" b="1" dirty="0">
                          <a:effectLst/>
                          <a:latin typeface="Arial" pitchFamily="34" charset="0"/>
                          <a:ea typeface="Calibri"/>
                          <a:cs typeface="Arial" pitchFamily="34" charset="0"/>
                        </a:rPr>
                        <a:t>4. </a:t>
                      </a:r>
                      <a:r>
                        <a:rPr lang="en-US" sz="1400" b="1" dirty="0">
                          <a:effectLst/>
                          <a:latin typeface="Arial" pitchFamily="34" charset="0"/>
                          <a:ea typeface="Calibri"/>
                          <a:cs typeface="Arial" pitchFamily="34" charset="0"/>
                        </a:rPr>
                        <a:t>The number of completed cells, the data for which is contained in administrative sources</a:t>
                      </a:r>
                      <a:endParaRPr lang="ru-RU" sz="1400" b="1" dirty="0">
                        <a:effectLst/>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nSpc>
                          <a:spcPct val="115000"/>
                        </a:lnSpc>
                        <a:spcAft>
                          <a:spcPts val="0"/>
                        </a:spcAft>
                      </a:pPr>
                      <a:r>
                        <a:rPr lang="ru-RU" sz="1400" b="1" dirty="0">
                          <a:effectLst/>
                          <a:latin typeface="Arial" pitchFamily="34" charset="0"/>
                          <a:ea typeface="Calibri"/>
                          <a:cs typeface="Arial" pitchFamily="34" charset="0"/>
                        </a:rPr>
                        <a:t>16 </a:t>
                      </a:r>
                      <a:r>
                        <a:rPr lang="en-US" sz="1400" b="1" dirty="0">
                          <a:effectLst/>
                          <a:latin typeface="Arial" pitchFamily="34" charset="0"/>
                          <a:ea typeface="Calibri"/>
                          <a:cs typeface="Arial" pitchFamily="34" charset="0"/>
                        </a:rPr>
                        <a:t>cells </a:t>
                      </a:r>
                      <a:r>
                        <a:rPr lang="ru-RU" sz="1400" b="1" dirty="0">
                          <a:effectLst/>
                          <a:latin typeface="Arial" pitchFamily="34" charset="0"/>
                          <a:ea typeface="Calibri"/>
                          <a:cs typeface="Arial" pitchFamily="34" charset="0"/>
                        </a:rPr>
                        <a:t>/ </a:t>
                      </a:r>
                      <a:br>
                        <a:rPr lang="en-US" sz="1400" b="1" dirty="0">
                          <a:effectLst/>
                          <a:latin typeface="Arial" pitchFamily="34" charset="0"/>
                          <a:ea typeface="Calibri"/>
                          <a:cs typeface="Arial" pitchFamily="34" charset="0"/>
                        </a:rPr>
                      </a:br>
                      <a:r>
                        <a:rPr lang="ru-RU" sz="1400" b="1" dirty="0">
                          <a:effectLst/>
                          <a:latin typeface="Arial" pitchFamily="34" charset="0"/>
                          <a:ea typeface="Calibri"/>
                          <a:cs typeface="Arial" pitchFamily="34" charset="0"/>
                        </a:rPr>
                        <a:t>43%</a:t>
                      </a:r>
                    </a:p>
                  </a:txBody>
                  <a:tcPr marL="68580" marR="68580" marT="0" marB="0" anchor="ctr">
                    <a:lnL>
                      <a:noFill/>
                    </a:lnL>
                    <a:lnR>
                      <a:noFill/>
                    </a:lnR>
                    <a:lnT>
                      <a:noFill/>
                    </a:lnT>
                    <a:lnB>
                      <a:noFill/>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37809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05800" cy="792088"/>
          </a:xfrm>
        </p:spPr>
        <p:txBody>
          <a:bodyPr>
            <a:noAutofit/>
          </a:bodyPr>
          <a:lstStyle/>
          <a:p>
            <a:pPr algn="ctr">
              <a:lnSpc>
                <a:spcPct val="80000"/>
              </a:lnSpc>
            </a:pPr>
            <a:r>
              <a:rPr lang="en-US" sz="2400" b="1" dirty="0">
                <a:cs typeface="Arial" panose="020B0604020202020204" pitchFamily="34" charset="0"/>
              </a:rPr>
              <a:t>The use of official data sources for the determination of indicators for environmental protection expenditures accounts </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13</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736385771"/>
              </p:ext>
            </p:extLst>
          </p:nvPr>
        </p:nvGraphicFramePr>
        <p:xfrm>
          <a:off x="683568" y="1340768"/>
          <a:ext cx="7992888" cy="4612230"/>
        </p:xfrm>
        <a:graphic>
          <a:graphicData uri="http://schemas.openxmlformats.org/drawingml/2006/table">
            <a:tbl>
              <a:tblPr firstRow="1" firstCol="1" bandRow="1"/>
              <a:tblGrid>
                <a:gridCol w="2736304">
                  <a:extLst>
                    <a:ext uri="{9D8B030D-6E8A-4147-A177-3AD203B41FA5}">
                      <a16:colId xmlns:a16="http://schemas.microsoft.com/office/drawing/2014/main" val="2633018349"/>
                    </a:ext>
                  </a:extLst>
                </a:gridCol>
                <a:gridCol w="360040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213701">
                <a:tc>
                  <a:txBody>
                    <a:bodyPr/>
                    <a:lstStyle/>
                    <a:p>
                      <a:pPr algn="ctr">
                        <a:lnSpc>
                          <a:spcPct val="115000"/>
                        </a:lnSpc>
                        <a:spcAft>
                          <a:spcPts val="0"/>
                        </a:spcAft>
                      </a:pPr>
                      <a:r>
                        <a:rPr lang="en-GB"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name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name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Source application format</a:t>
                      </a:r>
                      <a:endParaRPr lang="ru-RU" sz="1100" b="1"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314567"/>
                  </a:ext>
                </a:extLst>
              </a:tr>
              <a:tr h="623295">
                <a:tc>
                  <a:txBody>
                    <a:bodyPr/>
                    <a:lstStyle/>
                    <a:p>
                      <a:pPr>
                        <a:lnSpc>
                          <a:spcPct val="115000"/>
                        </a:lnSpc>
                        <a:spcAft>
                          <a:spcPts val="0"/>
                        </a:spcAft>
                      </a:pPr>
                      <a:r>
                        <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Intermediate consumption for specialist producers of environmental protection services</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11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of Federal Statistics</a:t>
                      </a:r>
                      <a:r>
                        <a:rPr lang="en-US" sz="1100" b="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4-OS “Information on operating environmental protection expenditures” </a:t>
                      </a:r>
                      <a:endParaRPr lang="ru-RU" sz="1100" b="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Directly</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302851"/>
                  </a:ext>
                </a:extLst>
              </a:tr>
              <a:tr h="834911">
                <a:tc>
                  <a:txBody>
                    <a:bodyPr/>
                    <a:lstStyle/>
                    <a:p>
                      <a:pPr>
                        <a:lnSpc>
                          <a:spcPct val="115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2. Intermediate consumption for non-</a:t>
                      </a:r>
                      <a:r>
                        <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specialist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producers and own-account producers of environmental protection services</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a:t>
                      </a:r>
                      <a:r>
                        <a:rPr lang="en-US" sz="1100" baseline="0" dirty="0">
                          <a:latin typeface="Arial" panose="020B0604020202020204" pitchFamily="34" charset="0"/>
                          <a:cs typeface="Arial" panose="020B0604020202020204" pitchFamily="34" charset="0"/>
                        </a:rPr>
                        <a:t> Form of federal statistical reporting </a:t>
                      </a:r>
                      <a:r>
                        <a:rPr lang="en-GB" sz="1100" dirty="0">
                          <a:latin typeface="Arial" panose="020B0604020202020204" pitchFamily="34" charset="0"/>
                          <a:cs typeface="Arial" panose="020B0604020202020204" pitchFamily="34" charset="0"/>
                        </a:rPr>
                        <a:t>№2-</a:t>
                      </a:r>
                      <a:r>
                        <a:rPr lang="ru-RU" sz="1100" dirty="0">
                          <a:latin typeface="Arial" panose="020B0604020202020204" pitchFamily="34" charset="0"/>
                          <a:cs typeface="Arial" panose="020B0604020202020204" pitchFamily="34" charset="0"/>
                        </a:rPr>
                        <a:t>Т</a:t>
                      </a:r>
                      <a:r>
                        <a:rPr lang="en-GB" sz="1100" dirty="0">
                          <a:latin typeface="Arial" panose="020B0604020202020204" pitchFamily="34" charset="0"/>
                          <a:cs typeface="Arial" panose="020B0604020202020204" pitchFamily="34" charset="0"/>
                        </a:rPr>
                        <a:t>P (hunting) “Information on hunting”;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2.</a:t>
                      </a:r>
                      <a:r>
                        <a:rPr lang="en-GB" sz="1100" baseline="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Form of federal statistical reporting </a:t>
                      </a:r>
                      <a:r>
                        <a:rPr lang="en-GB" sz="1100" dirty="0">
                          <a:latin typeface="Arial" panose="020B0604020202020204" pitchFamily="34" charset="0"/>
                          <a:cs typeface="Arial" panose="020B0604020202020204" pitchFamily="34" charset="0"/>
                        </a:rPr>
                        <a:t>№1-</a:t>
                      </a:r>
                      <a:r>
                        <a:rPr lang="ru-RU" sz="1100" dirty="0">
                          <a:latin typeface="Arial" panose="020B0604020202020204" pitchFamily="34" charset="0"/>
                          <a:cs typeface="Arial" panose="020B0604020202020204" pitchFamily="34" charset="0"/>
                        </a:rPr>
                        <a:t>ОО</a:t>
                      </a:r>
                      <a:r>
                        <a:rPr lang="en-GB" sz="1100" dirty="0">
                          <a:latin typeface="Arial" panose="020B0604020202020204" pitchFamily="34" charset="0"/>
                          <a:cs typeface="Arial" panose="020B0604020202020204" pitchFamily="34" charset="0"/>
                        </a:rPr>
                        <a:t>PT “Information on specially protected natural territories”;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3.</a:t>
                      </a:r>
                      <a:r>
                        <a:rPr lang="en-GB"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Form of federal statistical reporting </a:t>
                      </a:r>
                      <a:r>
                        <a:rPr lang="en-GB" sz="1100" dirty="0">
                          <a:latin typeface="Arial" panose="020B0604020202020204" pitchFamily="34" charset="0"/>
                          <a:cs typeface="Arial" panose="020B0604020202020204" pitchFamily="34" charset="0"/>
                        </a:rPr>
                        <a:t>№1-LH “Information on the forest reproduction and afforestation”;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4. Form of federal statistical reporting </a:t>
                      </a:r>
                      <a:r>
                        <a:rPr lang="en-GB" sz="1100" dirty="0">
                          <a:latin typeface="Arial" panose="020B0604020202020204" pitchFamily="34" charset="0"/>
                          <a:cs typeface="Arial" panose="020B0604020202020204" pitchFamily="34" charset="0"/>
                        </a:rPr>
                        <a:t>№12-LH  “Information on forest protection”; </a:t>
                      </a:r>
                    </a:p>
                    <a:p>
                      <a:pPr algn="l"/>
                      <a:r>
                        <a:rPr lang="en-US" sz="1100" baseline="0" dirty="0">
                          <a:latin typeface="Arial" panose="020B0604020202020204" pitchFamily="34" charset="0"/>
                          <a:cs typeface="Arial" panose="020B0604020202020204" pitchFamily="34" charset="0"/>
                        </a:rPr>
                        <a:t>5. Form of federal statistical reporting </a:t>
                      </a:r>
                      <a:r>
                        <a:rPr lang="en-GB" sz="1100" dirty="0">
                          <a:latin typeface="Arial" panose="020B0604020202020204" pitchFamily="34" charset="0"/>
                          <a:cs typeface="Arial" panose="020B0604020202020204" pitchFamily="34" charset="0"/>
                        </a:rPr>
                        <a:t>№1-RLH  (Chernobyl) “Information on the forest reproduction and afforestation in areas exposed to radioactive contamination”;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latin typeface="Arial" panose="020B0604020202020204" pitchFamily="34" charset="0"/>
                          <a:cs typeface="Arial" panose="020B0604020202020204" pitchFamily="34" charset="0"/>
                        </a:rPr>
                        <a:t>6. </a:t>
                      </a:r>
                      <a:r>
                        <a:rPr lang="en-US" sz="1100" baseline="0" dirty="0">
                          <a:latin typeface="Arial" panose="020B0604020202020204" pitchFamily="34" charset="0"/>
                          <a:cs typeface="Arial" panose="020B0604020202020204" pitchFamily="34" charset="0"/>
                        </a:rPr>
                        <a:t>Form of federal statistical reporting </a:t>
                      </a:r>
                      <a:r>
                        <a:rPr lang="en-GB" sz="1100" dirty="0">
                          <a:latin typeface="Arial" panose="020B0604020202020204" pitchFamily="34" charset="0"/>
                          <a:cs typeface="Arial" panose="020B0604020202020204" pitchFamily="34" charset="0"/>
                        </a:rPr>
                        <a:t>№5-</a:t>
                      </a:r>
                      <a:r>
                        <a:rPr lang="ru-RU" sz="1100" dirty="0">
                          <a:latin typeface="Arial" panose="020B0604020202020204" pitchFamily="34" charset="0"/>
                          <a:cs typeface="Arial" panose="020B0604020202020204" pitchFamily="34" charset="0"/>
                        </a:rPr>
                        <a:t>О</a:t>
                      </a:r>
                      <a:r>
                        <a:rPr lang="en-GB" sz="1100" dirty="0">
                          <a:latin typeface="Arial" panose="020B0604020202020204" pitchFamily="34" charset="0"/>
                          <a:cs typeface="Arial" panose="020B0604020202020204" pitchFamily="34" charset="0"/>
                        </a:rPr>
                        <a:t>S “</a:t>
                      </a:r>
                      <a:r>
                        <a:rPr lang="ru-RU" sz="1100" dirty="0">
                          <a:latin typeface="Arial" panose="020B0604020202020204" pitchFamily="34" charset="0"/>
                          <a:cs typeface="Arial" panose="020B0604020202020204" pitchFamily="34" charset="0"/>
                        </a:rPr>
                        <a:t>Сведения об искусственном воспроизводстве водных биологических ресурсов”;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7. Form of federal statistical reporting </a:t>
                      </a:r>
                      <a:r>
                        <a:rPr lang="ru-RU" sz="11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science “Information on research and development”.</a:t>
                      </a:r>
                    </a:p>
                    <a:p>
                      <a:pPr algn="l"/>
                      <a:r>
                        <a:rPr lang="en-US" sz="1100" baseline="0" dirty="0">
                          <a:latin typeface="Arial" panose="020B0604020202020204" pitchFamily="34" charset="0"/>
                          <a:cs typeface="Arial" panose="020B0604020202020204" pitchFamily="34" charset="0"/>
                        </a:rPr>
                        <a:t>8. </a:t>
                      </a:r>
                      <a:r>
                        <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Form 1-subvention "Report on the expenditures of the budget of the subject of the Russian Federation, the source of which is subvention"</a:t>
                      </a:r>
                      <a:endParaRPr lang="en-US" sz="1100" baseline="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cs typeface="Arial" panose="020B0604020202020204" pitchFamily="34" charset="0"/>
                        </a:rPr>
                        <a:t>To perform calculations</a:t>
                      </a:r>
                      <a:endParaRPr lang="ru-RU" sz="11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254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305800" cy="792088"/>
          </a:xfrm>
        </p:spPr>
        <p:txBody>
          <a:bodyPr>
            <a:noAutofit/>
          </a:bodyPr>
          <a:lstStyle/>
          <a:p>
            <a:pPr algn="ctr">
              <a:lnSpc>
                <a:spcPct val="80000"/>
              </a:lnSpc>
            </a:pPr>
            <a:r>
              <a:rPr lang="en-US" sz="2400" b="1" dirty="0">
                <a:cs typeface="Arial" panose="020B0604020202020204" pitchFamily="34" charset="0"/>
              </a:rPr>
              <a:t>The use of official data sources for the determination of indicators for environmental protection expenditures accounts </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14</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96744432"/>
              </p:ext>
            </p:extLst>
          </p:nvPr>
        </p:nvGraphicFramePr>
        <p:xfrm>
          <a:off x="611560" y="1412776"/>
          <a:ext cx="7848872" cy="4347295"/>
        </p:xfrm>
        <a:graphic>
          <a:graphicData uri="http://schemas.openxmlformats.org/drawingml/2006/table">
            <a:tbl>
              <a:tblPr firstRow="1" firstCol="1" bandRow="1"/>
              <a:tblGrid>
                <a:gridCol w="2828422">
                  <a:extLst>
                    <a:ext uri="{9D8B030D-6E8A-4147-A177-3AD203B41FA5}">
                      <a16:colId xmlns:a16="http://schemas.microsoft.com/office/drawing/2014/main" val="20000"/>
                    </a:ext>
                  </a:extLst>
                </a:gridCol>
                <a:gridCol w="3394107">
                  <a:extLst>
                    <a:ext uri="{9D8B030D-6E8A-4147-A177-3AD203B41FA5}">
                      <a16:colId xmlns:a16="http://schemas.microsoft.com/office/drawing/2014/main" val="20001"/>
                    </a:ext>
                  </a:extLst>
                </a:gridCol>
                <a:gridCol w="1626343">
                  <a:extLst>
                    <a:ext uri="{9D8B030D-6E8A-4147-A177-3AD203B41FA5}">
                      <a16:colId xmlns:a16="http://schemas.microsoft.com/office/drawing/2014/main" val="20002"/>
                    </a:ext>
                  </a:extLst>
                </a:gridCol>
              </a:tblGrid>
              <a:tr h="413717">
                <a:tc>
                  <a:txBody>
                    <a:bodyPr/>
                    <a:lstStyle/>
                    <a:p>
                      <a:pPr algn="ctr">
                        <a:lnSpc>
                          <a:spcPct val="115000"/>
                        </a:lnSpc>
                        <a:spcAft>
                          <a:spcPts val="0"/>
                        </a:spcAft>
                      </a:pPr>
                      <a:r>
                        <a:rPr lang="en-GB"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name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name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Source application format</a:t>
                      </a:r>
                      <a:endParaRPr lang="ru-RU" sz="1100" b="1"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4911">
                <a:tc>
                  <a:txBody>
                    <a:bodyPr/>
                    <a:lstStyle/>
                    <a:p>
                      <a:pPr>
                        <a:lnSpc>
                          <a:spcPct val="115000"/>
                        </a:lnSpc>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3. Remuneration of employees of specialist producers, non-specialist producers and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own-account producers </a:t>
                      </a:r>
                      <a:r>
                        <a:rPr lang="en-US" sz="1100" dirty="0">
                          <a:effectLst/>
                          <a:latin typeface="Arial" panose="020B0604020202020204" pitchFamily="34" charset="0"/>
                          <a:ea typeface="Calibri" panose="020F0502020204030204" pitchFamily="34" charset="0"/>
                          <a:cs typeface="Arial" panose="020B0604020202020204" pitchFamily="34" charset="0"/>
                        </a:rPr>
                        <a:t>as part of the gross value</a:t>
                      </a:r>
                      <a:r>
                        <a:rPr lang="en-US" sz="1100" baseline="0" dirty="0">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added they receive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baseline="0" dirty="0">
                          <a:latin typeface="Arial" panose="020B0604020202020204" pitchFamily="34" charset="0"/>
                          <a:cs typeface="Arial" panose="020B0604020202020204" pitchFamily="34" charset="0"/>
                        </a:rPr>
                        <a:t>Form of federal statistical reporting </a:t>
                      </a:r>
                      <a:r>
                        <a:rPr lang="ru-RU" sz="1100" dirty="0">
                          <a:solidFill>
                            <a:schemeClr val="tx1"/>
                          </a:solidFill>
                          <a:effectLst/>
                          <a:latin typeface="Arial" pitchFamily="34" charset="0"/>
                          <a:ea typeface="Calibri"/>
                          <a:cs typeface="Arial" pitchFamily="34" charset="0"/>
                        </a:rPr>
                        <a:t>№4-О</a:t>
                      </a:r>
                      <a:r>
                        <a:rPr lang="en-US" sz="1100" dirty="0">
                          <a:solidFill>
                            <a:schemeClr val="tx1"/>
                          </a:solidFill>
                          <a:effectLst/>
                          <a:latin typeface="Arial" pitchFamily="34" charset="0"/>
                          <a:ea typeface="Calibri"/>
                          <a:cs typeface="Arial" pitchFamily="34" charset="0"/>
                        </a:rPr>
                        <a:t>S</a:t>
                      </a:r>
                      <a:r>
                        <a:rPr lang="ru-RU" sz="1100" dirty="0">
                          <a:solidFill>
                            <a:schemeClr val="tx1"/>
                          </a:solidFill>
                          <a:effectLst/>
                          <a:latin typeface="Arial" pitchFamily="34" charset="0"/>
                          <a:ea typeface="Calibri"/>
                          <a:cs typeface="Arial" pitchFamily="34" charset="0"/>
                        </a:rPr>
                        <a:t> </a:t>
                      </a:r>
                      <a:r>
                        <a:rPr lang="en-US" sz="1100" dirty="0">
                          <a:solidFill>
                            <a:schemeClr val="tx1"/>
                          </a:solidFill>
                          <a:effectLst/>
                          <a:latin typeface="Arial" pitchFamily="34" charset="0"/>
                          <a:ea typeface="Calibri"/>
                          <a:cs typeface="Arial" pitchFamily="34" charset="0"/>
                        </a:rPr>
                        <a:t>“</a:t>
                      </a:r>
                      <a:r>
                        <a:rPr lang="en-GB" sz="1100" dirty="0">
                          <a:solidFill>
                            <a:schemeClr val="tx1"/>
                          </a:solidFill>
                          <a:effectLst/>
                          <a:latin typeface="Arial" pitchFamily="34" charset="0"/>
                          <a:ea typeface="Calibri"/>
                          <a:cs typeface="Arial" pitchFamily="34" charset="0"/>
                        </a:rPr>
                        <a:t>Information </a:t>
                      </a:r>
                      <a:r>
                        <a:rPr lang="en-US" sz="1100" dirty="0">
                          <a:solidFill>
                            <a:schemeClr val="tx1"/>
                          </a:solidFill>
                          <a:effectLst/>
                          <a:latin typeface="Arial" pitchFamily="34" charset="0"/>
                          <a:ea typeface="Calibri"/>
                          <a:cs typeface="Arial" pitchFamily="34" charset="0"/>
                        </a:rPr>
                        <a:t>on </a:t>
                      </a:r>
                      <a:r>
                        <a:rPr lang="en-GB" sz="1100" dirty="0">
                          <a:solidFill>
                            <a:schemeClr val="tx1"/>
                          </a:solidFill>
                          <a:effectLst/>
                          <a:latin typeface="Arial" pitchFamily="34" charset="0"/>
                          <a:ea typeface="Calibri"/>
                          <a:cs typeface="Arial" pitchFamily="34" charset="0"/>
                        </a:rPr>
                        <a:t>operating environmental expenditures”</a:t>
                      </a:r>
                      <a:endParaRPr lang="ru-RU" sz="11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100" dirty="0">
                        <a:latin typeface="Arial" panose="020B0604020202020204" pitchFamily="34" charset="0"/>
                        <a:cs typeface="Arial" panose="020B0604020202020204" pitchFamily="34" charset="0"/>
                      </a:endParaRPr>
                    </a:p>
                    <a:p>
                      <a:pPr algn="ctr"/>
                      <a:endParaRPr lang="ru-RU" sz="1100" dirty="0">
                        <a:latin typeface="Arial" panose="020B0604020202020204" pitchFamily="34" charset="0"/>
                        <a:cs typeface="Arial" panose="020B0604020202020204" pitchFamily="34" charset="0"/>
                      </a:endParaRPr>
                    </a:p>
                    <a:p>
                      <a:pPr algn="ctr"/>
                      <a:r>
                        <a:rPr lang="en-GB" sz="1100" dirty="0">
                          <a:effectLst/>
                          <a:latin typeface="Arial" panose="020B0604020202020204" pitchFamily="34" charset="0"/>
                          <a:ea typeface="Calibri" panose="020F0502020204030204" pitchFamily="34" charset="0"/>
                          <a:cs typeface="Arial" panose="020B0604020202020204" pitchFamily="34" charset="0"/>
                        </a:rPr>
                        <a:t>Directly</a:t>
                      </a:r>
                      <a:endParaRPr lang="ru-RU" sz="11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7686">
                <a:tc>
                  <a:txBody>
                    <a:bodyPr/>
                    <a:lstStyle/>
                    <a:p>
                      <a:pPr>
                        <a:lnSpc>
                          <a:spcPct val="115000"/>
                        </a:lnSpc>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Gross accumulation of fixed capital of </a:t>
                      </a:r>
                      <a:r>
                        <a:rPr lang="en-US" sz="1100" dirty="0">
                          <a:effectLst/>
                          <a:latin typeface="Arial" panose="020B0604020202020204" pitchFamily="34" charset="0"/>
                          <a:ea typeface="Calibri" panose="020F0502020204030204" pitchFamily="34" charset="0"/>
                          <a:cs typeface="Arial" panose="020B0604020202020204" pitchFamily="34" charset="0"/>
                        </a:rPr>
                        <a:t>specialist </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producers, </a:t>
                      </a:r>
                      <a:r>
                        <a:rPr lang="en-US" sz="1100" dirty="0">
                          <a:effectLst/>
                          <a:latin typeface="Arial" panose="020B0604020202020204" pitchFamily="34" charset="0"/>
                          <a:ea typeface="Calibri" panose="020F0502020204030204" pitchFamily="34" charset="0"/>
                          <a:cs typeface="Arial" panose="020B0604020202020204" pitchFamily="34" charset="0"/>
                        </a:rPr>
                        <a:t>non-specialist producers and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own-account producers </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 a result of providing</a:t>
                      </a:r>
                      <a:r>
                        <a:rPr lang="en-US" sz="11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environmental protection specific services</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aseline="0" dirty="0">
                          <a:latin typeface="Arial" panose="020B0604020202020204" pitchFamily="34" charset="0"/>
                          <a:cs typeface="Arial" panose="020B0604020202020204" pitchFamily="34" charset="0"/>
                        </a:rPr>
                        <a:t>Form of federal statistical reporting </a:t>
                      </a:r>
                      <a:r>
                        <a:rPr lang="ru-RU" sz="11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ru-RU" sz="1100" dirty="0">
                          <a:solidFill>
                            <a:schemeClr val="tx1"/>
                          </a:solidFill>
                          <a:effectLst/>
                          <a:latin typeface="Arial" pitchFamily="34" charset="0"/>
                          <a:ea typeface="Calibri"/>
                          <a:cs typeface="Arial" pitchFamily="34" charset="0"/>
                        </a:rPr>
                        <a:t>№18-К</a:t>
                      </a:r>
                      <a:r>
                        <a:rPr lang="en-US" sz="1100" dirty="0">
                          <a:solidFill>
                            <a:schemeClr val="tx1"/>
                          </a:solidFill>
                          <a:effectLst/>
                          <a:latin typeface="Arial" pitchFamily="34" charset="0"/>
                          <a:ea typeface="Calibri"/>
                          <a:cs typeface="Arial" pitchFamily="34" charset="0"/>
                        </a:rPr>
                        <a:t>S</a:t>
                      </a:r>
                      <a:r>
                        <a:rPr lang="ru-RU" sz="1100" dirty="0">
                          <a:solidFill>
                            <a:schemeClr val="tx1"/>
                          </a:solidFill>
                          <a:effectLst/>
                          <a:latin typeface="Arial" pitchFamily="34" charset="0"/>
                          <a:ea typeface="Calibri"/>
                          <a:cs typeface="Arial" pitchFamily="34" charset="0"/>
                        </a:rPr>
                        <a:t> </a:t>
                      </a:r>
                      <a:r>
                        <a:rPr lang="en-US" sz="1100" dirty="0">
                          <a:solidFill>
                            <a:schemeClr val="tx1"/>
                          </a:solidFill>
                          <a:effectLst/>
                          <a:latin typeface="Arial" pitchFamily="34" charset="0"/>
                          <a:ea typeface="Calibri"/>
                          <a:cs typeface="Arial" pitchFamily="34" charset="0"/>
                        </a:rPr>
                        <a:t>“Information on investments in fixed assets aimed at environmental protection and rational use of natural resources”</a:t>
                      </a:r>
                      <a:endParaRPr lang="ru-RU" sz="1100" b="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Directly</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2889">
                <a:tc>
                  <a:txBody>
                    <a:bodyPr/>
                    <a:lstStyle/>
                    <a:p>
                      <a:pPr>
                        <a:lnSpc>
                          <a:spcPct val="115000"/>
                        </a:lnSpc>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Taxes less subsidies on production by producers of environmental protection specific services</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Report on the execution of the consolidated budget of the Russian Federation and the budgets of state extra-budgetary funds</a:t>
                      </a:r>
                      <a:r>
                        <a:rPr lang="en-US" sz="11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sample of the code line 01 for taxes and production subsidies for this type of producer</a:t>
                      </a:r>
                      <a:endParaRPr lang="ru-RU" sz="1100" b="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Directly</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92">
                <a:tc>
                  <a:txBody>
                    <a:bodyPr/>
                    <a:lstStyle/>
                    <a:p>
                      <a:pPr>
                        <a:lnSpc>
                          <a:spcPct val="115000"/>
                        </a:lnSpc>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Transfers to and from the rest of the world by producers of environmental protection specific services</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Statistical form of the Federal Customs Service for accounting of the movement of goods, approved by Decree of the Government of the Russian Federation</a:t>
                      </a:r>
                      <a:r>
                        <a:rPr kumimoji="0" lang="ru-RU"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от</a:t>
                      </a:r>
                      <a:r>
                        <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 of </a:t>
                      </a:r>
                      <a:r>
                        <a:rPr kumimoji="0" lang="ru-RU"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rPr>
                        <a:t> 07.12.2015 № 1329</a:t>
                      </a:r>
                      <a:endParaRPr kumimoji="0" lang="en-US" sz="1100" b="0" i="0" u="none" strike="noStrike" kern="1200" cap="none" spc="0" normalizeH="0" baseline="0" noProof="0" dirty="0">
                        <a:ln>
                          <a:noFill/>
                        </a:ln>
                        <a:solidFill>
                          <a:schemeClr val="tx1"/>
                        </a:solidFill>
                        <a:effectLst/>
                        <a:uLnTx/>
                        <a:uFillTx/>
                        <a:latin typeface="Arial" pitchFamily="34" charset="0"/>
                        <a:ea typeface="Calibri"/>
                        <a:cs typeface="Arial"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Directly</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36185" marR="36185" marT="7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074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159" y="764704"/>
            <a:ext cx="8305800" cy="504056"/>
          </a:xfrm>
        </p:spPr>
        <p:txBody>
          <a:bodyPr>
            <a:noAutofit/>
          </a:bodyPr>
          <a:lstStyle/>
          <a:p>
            <a:pPr algn="ctr"/>
            <a:r>
              <a:rPr lang="en-GB" sz="2000" b="1" dirty="0">
                <a:latin typeface="Arial" panose="020B0604020202020204" pitchFamily="34" charset="0"/>
                <a:cs typeface="Arial" panose="020B0604020202020204" pitchFamily="34" charset="0"/>
              </a:rPr>
              <a:t>Issues for discussion</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15</a:t>
            </a:fld>
            <a:endParaRPr lang="ru-RU"/>
          </a:p>
        </p:txBody>
      </p:sp>
      <p:sp>
        <p:nvSpPr>
          <p:cNvPr id="4" name="Объект 2"/>
          <p:cNvSpPr txBox="1">
            <a:spLocks/>
          </p:cNvSpPr>
          <p:nvPr/>
        </p:nvSpPr>
        <p:spPr>
          <a:xfrm>
            <a:off x="457295" y="1628800"/>
            <a:ext cx="8003232" cy="4680520"/>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34000"/>
              </a:lnSpc>
              <a:spcBef>
                <a:spcPts val="1200"/>
              </a:spcBef>
              <a:buNone/>
            </a:pPr>
            <a:r>
              <a:rPr lang="en-US" sz="2500" b="1" dirty="0">
                <a:latin typeface="Arial" panose="020B0604020202020204" pitchFamily="34" charset="0"/>
                <a:cs typeface="Arial" panose="020B0604020202020204" pitchFamily="34" charset="0"/>
              </a:rPr>
              <a:t>1. Disaggregation of data on environmental protection expenditures in the Russian statistics does not coincide with that in SEEA.</a:t>
            </a:r>
            <a:endParaRPr lang="ru-RU" sz="2500" b="1" dirty="0">
              <a:latin typeface="Arial" panose="020B0604020202020204" pitchFamily="34" charset="0"/>
              <a:cs typeface="Arial" panose="020B0604020202020204" pitchFamily="34" charset="0"/>
            </a:endParaRPr>
          </a:p>
          <a:p>
            <a:pPr marL="0" indent="0">
              <a:lnSpc>
                <a:spcPct val="134000"/>
              </a:lnSpc>
              <a:spcBef>
                <a:spcPts val="1200"/>
              </a:spcBef>
              <a:buNone/>
            </a:pPr>
            <a:r>
              <a:rPr lang="ru-RU" sz="2500" b="1" dirty="0">
                <a:latin typeface="Arial" panose="020B0604020202020204" pitchFamily="34" charset="0"/>
                <a:cs typeface="Arial" panose="020B0604020202020204" pitchFamily="34" charset="0"/>
              </a:rPr>
              <a:t> 	</a:t>
            </a:r>
            <a:r>
              <a:rPr lang="en-GB" sz="2500" i="1" dirty="0">
                <a:latin typeface="Arial" panose="020B0604020202020204" pitchFamily="34" charset="0"/>
                <a:cs typeface="Arial" panose="020B0604020202020204" pitchFamily="34" charset="0"/>
              </a:rPr>
              <a:t>For example, “commercial and non-commercial”</a:t>
            </a:r>
            <a:endParaRPr lang="ru-RU" sz="2500" i="1" dirty="0">
              <a:latin typeface="Arial" panose="020B0604020202020204" pitchFamily="34" charset="0"/>
              <a:cs typeface="Arial" panose="020B0604020202020204" pitchFamily="34" charset="0"/>
            </a:endParaRPr>
          </a:p>
          <a:p>
            <a:pPr marL="0" indent="0">
              <a:lnSpc>
                <a:spcPct val="134000"/>
              </a:lnSpc>
              <a:spcBef>
                <a:spcPts val="0"/>
              </a:spcBef>
              <a:buNone/>
            </a:pPr>
            <a:r>
              <a:rPr lang="ru-RU" sz="2500" i="1"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instead of "state and others."</a:t>
            </a:r>
            <a:endParaRPr lang="ru-RU" sz="2500" i="1" dirty="0">
              <a:latin typeface="Arial" panose="020B0604020202020204" pitchFamily="34" charset="0"/>
              <a:cs typeface="Arial" panose="020B0604020202020204" pitchFamily="34" charset="0"/>
            </a:endParaRPr>
          </a:p>
          <a:p>
            <a:pPr marL="0" indent="0">
              <a:lnSpc>
                <a:spcPct val="134000"/>
              </a:lnSpc>
              <a:spcBef>
                <a:spcPts val="0"/>
              </a:spcBef>
              <a:buNone/>
            </a:pPr>
            <a:endParaRPr lang="ru-RU" sz="2500" b="1" dirty="0">
              <a:latin typeface="Arial" panose="020B0604020202020204" pitchFamily="34" charset="0"/>
              <a:cs typeface="Arial" panose="020B0604020202020204" pitchFamily="34" charset="0"/>
            </a:endParaRPr>
          </a:p>
          <a:p>
            <a:pPr marL="0" indent="0">
              <a:lnSpc>
                <a:spcPct val="134000"/>
              </a:lnSpc>
              <a:spcBef>
                <a:spcPts val="0"/>
              </a:spcBef>
              <a:buNone/>
            </a:pPr>
            <a:r>
              <a:rPr lang="en-US" sz="2500" b="1" dirty="0">
                <a:latin typeface="Arial" panose="020B0604020202020204" pitchFamily="34" charset="0"/>
                <a:cs typeface="Arial" panose="020B0604020202020204" pitchFamily="34" charset="0"/>
              </a:rPr>
              <a:t>2. Accounting for household environmental protection expenditures is not provided for in the system of statistical observation.</a:t>
            </a:r>
            <a:endParaRPr lang="ru-RU" sz="2500" b="1" dirty="0">
              <a:latin typeface="Arial" panose="020B0604020202020204" pitchFamily="34" charset="0"/>
              <a:cs typeface="Arial" panose="020B0604020202020204" pitchFamily="34" charset="0"/>
            </a:endParaRPr>
          </a:p>
          <a:p>
            <a:pPr marL="0" indent="0">
              <a:lnSpc>
                <a:spcPct val="134000"/>
              </a:lnSpc>
              <a:spcBef>
                <a:spcPts val="0"/>
              </a:spcBef>
              <a:buNone/>
            </a:pPr>
            <a:endParaRPr lang="ru-RU" sz="2500" b="1" dirty="0">
              <a:latin typeface="Arial" panose="020B0604020202020204" pitchFamily="34" charset="0"/>
              <a:cs typeface="Arial" panose="020B0604020202020204" pitchFamily="34" charset="0"/>
            </a:endParaRPr>
          </a:p>
          <a:p>
            <a:pPr marL="0" indent="0">
              <a:lnSpc>
                <a:spcPct val="134000"/>
              </a:lnSpc>
              <a:spcBef>
                <a:spcPts val="0"/>
              </a:spcBef>
              <a:buNone/>
            </a:pPr>
            <a:r>
              <a:rPr lang="ru-RU" sz="2500" b="1"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It is advisable to account household environmental protection expenditures.</a:t>
            </a:r>
            <a:endParaRPr lang="ru-RU" sz="2500" i="1" dirty="0">
              <a:latin typeface="Arial" panose="020B0604020202020204" pitchFamily="34" charset="0"/>
              <a:cs typeface="Arial" panose="020B0604020202020204" pitchFamily="34" charset="0"/>
            </a:endParaRPr>
          </a:p>
          <a:p>
            <a:pPr marL="0" indent="0">
              <a:lnSpc>
                <a:spcPct val="134000"/>
              </a:lnSpc>
              <a:spcBef>
                <a:spcPts val="0"/>
              </a:spcBef>
              <a:buNone/>
            </a:pPr>
            <a:r>
              <a:rPr lang="ru-RU" sz="2500" b="1" i="1" dirty="0">
                <a:latin typeface="Arial" panose="020B0604020202020204" pitchFamily="34" charset="0"/>
                <a:cs typeface="Arial" panose="020B0604020202020204" pitchFamily="34" charset="0"/>
              </a:rPr>
              <a:t>	</a:t>
            </a:r>
          </a:p>
          <a:p>
            <a:pPr marL="0" indent="0">
              <a:lnSpc>
                <a:spcPct val="134000"/>
              </a:lnSpc>
              <a:spcBef>
                <a:spcPts val="1200"/>
              </a:spcBef>
              <a:buNone/>
            </a:pPr>
            <a:r>
              <a:rPr lang="ru-RU" sz="2500" b="1" dirty="0">
                <a:latin typeface="Arial" panose="020B0604020202020204" pitchFamily="34" charset="0"/>
                <a:cs typeface="Arial" panose="020B0604020202020204" pitchFamily="34" charset="0"/>
              </a:rPr>
              <a:t>3. </a:t>
            </a:r>
            <a:r>
              <a:rPr lang="en-US" sz="2500" b="1" dirty="0">
                <a:latin typeface="Arial" panose="020B0604020202020204" pitchFamily="34" charset="0"/>
                <a:cs typeface="Arial" panose="020B0604020202020204" pitchFamily="34" charset="0"/>
              </a:rPr>
              <a:t>The available data are sufficient to develop only basic aggregated indicators of environmental expenditure.</a:t>
            </a:r>
            <a:r>
              <a:rPr lang="ru-RU" sz="2500" b="1" dirty="0">
                <a:latin typeface="Arial" panose="020B0604020202020204" pitchFamily="34" charset="0"/>
                <a:cs typeface="Arial" panose="020B0604020202020204" pitchFamily="34" charset="0"/>
              </a:rPr>
              <a:t> </a:t>
            </a:r>
          </a:p>
          <a:p>
            <a:pPr marL="893763" indent="0">
              <a:lnSpc>
                <a:spcPct val="134000"/>
              </a:lnSpc>
              <a:spcBef>
                <a:spcPts val="1200"/>
              </a:spcBef>
              <a:buNone/>
            </a:pPr>
            <a:r>
              <a:rPr lang="ru-RU" sz="2500" b="1"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How useful and possible is the disaggregation of the available indicators within the existing statistical forms?</a:t>
            </a:r>
            <a:r>
              <a:rPr lang="ru-RU" sz="2500" i="1" dirty="0">
                <a:latin typeface="Arial" panose="020B0604020202020204" pitchFamily="34" charset="0"/>
                <a:cs typeface="Arial" panose="020B0604020202020204" pitchFamily="34" charset="0"/>
              </a:rPr>
              <a:t> </a:t>
            </a:r>
            <a:endParaRPr lang="ru-RU"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94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0DCD1B6-2CF3-4217-AEAF-E5434A4F2DC9}" type="slidenum">
              <a:rPr lang="ru-RU" smtClean="0"/>
              <a:pPr/>
              <a:t>16</a:t>
            </a:fld>
            <a:endParaRPr lang="ru-RU" dirty="0"/>
          </a:p>
        </p:txBody>
      </p:sp>
      <p:sp>
        <p:nvSpPr>
          <p:cNvPr id="6" name="Заголовок 1"/>
          <p:cNvSpPr>
            <a:spLocks noGrp="1"/>
          </p:cNvSpPr>
          <p:nvPr>
            <p:ph type="title"/>
          </p:nvPr>
        </p:nvSpPr>
        <p:spPr>
          <a:xfrm>
            <a:off x="419100" y="620688"/>
            <a:ext cx="8305800" cy="792088"/>
          </a:xfrm>
        </p:spPr>
        <p:txBody>
          <a:bodyPr>
            <a:noAutofit/>
          </a:bodyPr>
          <a:lstStyle/>
          <a:p>
            <a:pPr algn="ctr"/>
            <a:r>
              <a:rPr lang="en-US" sz="2000" b="1" dirty="0">
                <a:latin typeface="Arial" panose="020B0604020202020204" pitchFamily="34" charset="0"/>
                <a:cs typeface="Arial" panose="020B0604020202020204" pitchFamily="34" charset="0"/>
              </a:rPr>
              <a:t>Proposals for the order of implementation of SEEA accounts in the statistical practice of the Russian Federation</a:t>
            </a:r>
            <a:endParaRPr lang="ru-RU" sz="2400" b="1" dirty="0">
              <a:solidFill>
                <a:srgbClr val="FF0000"/>
              </a:solidFill>
              <a:cs typeface="Arial" panose="020B0604020202020204" pitchFamily="34" charset="0"/>
            </a:endParaRPr>
          </a:p>
        </p:txBody>
      </p:sp>
      <p:sp>
        <p:nvSpPr>
          <p:cNvPr id="9" name="Скругленный прямоугольник 8"/>
          <p:cNvSpPr/>
          <p:nvPr/>
        </p:nvSpPr>
        <p:spPr>
          <a:xfrm>
            <a:off x="251520" y="1700808"/>
            <a:ext cx="8640960" cy="1008112"/>
          </a:xfrm>
          <a:prstGeom prst="roundRect">
            <a:avLst/>
          </a:prstGeom>
          <a:gradFill flip="none" rotWithShape="1">
            <a:gsLst>
              <a:gs pos="0">
                <a:schemeClr val="bg1">
                  <a:alpha val="50000"/>
                </a:schemeClr>
              </a:gs>
              <a:gs pos="100000">
                <a:schemeClr val="bg2">
                  <a:lumMod val="90000"/>
                  <a:shade val="100000"/>
                  <a:satMod val="115000"/>
                </a:schemeClr>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solidFill>
                  <a:schemeClr val="tx1"/>
                </a:solidFill>
                <a:latin typeface="Arial" panose="020B0604020202020204" pitchFamily="34" charset="0"/>
                <a:cs typeface="Arial" panose="020B0604020202020204" pitchFamily="34" charset="0"/>
              </a:rPr>
              <a:t>1. The optimal list should include accounts that have received the highest rating from the results of the analysis, as generally the most information provided, methodologically developed and relevant</a:t>
            </a:r>
            <a:endParaRPr lang="ru-RU" sz="1400" b="1" dirty="0">
              <a:solidFill>
                <a:schemeClr val="tx1"/>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251520" y="2924944"/>
            <a:ext cx="8640960" cy="1152128"/>
          </a:xfrm>
          <a:prstGeom prst="roundRect">
            <a:avLst/>
          </a:prstGeom>
          <a:gradFill>
            <a:gsLst>
              <a:gs pos="0">
                <a:schemeClr val="bg1">
                  <a:alpha val="50000"/>
                </a:schemeClr>
              </a:gs>
              <a:gs pos="100000">
                <a:schemeClr val="accent1">
                  <a:lumMod val="20000"/>
                  <a:lumOff val="8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solidFill>
                  <a:schemeClr val="tx1"/>
                </a:solidFill>
                <a:latin typeface="Arial" panose="020B0604020202020204" pitchFamily="34" charset="0"/>
                <a:cs typeface="Arial" panose="020B0604020202020204" pitchFamily="34" charset="0"/>
              </a:rPr>
              <a:t>2. It is advisable to include the accounts from all three groups (flows in physical terms, accounts of environmental protection activities, assets in physical and monetary terms) in the optimal list </a:t>
            </a:r>
            <a:endParaRPr lang="ru-RU" sz="1400" b="1" dirty="0">
              <a:solidFill>
                <a:schemeClr val="tx1"/>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251520" y="4293096"/>
            <a:ext cx="8640960" cy="2160240"/>
          </a:xfrm>
          <a:prstGeom prst="roundRect">
            <a:avLst/>
          </a:prstGeom>
          <a:gradFill>
            <a:gsLst>
              <a:gs pos="0">
                <a:schemeClr val="bg1">
                  <a:alpha val="50000"/>
                </a:schemeClr>
              </a:gs>
              <a:gs pos="100000">
                <a:schemeClr val="tx2">
                  <a:lumMod val="20000"/>
                  <a:lumOff val="8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400" b="1" dirty="0">
                <a:solidFill>
                  <a:schemeClr val="tx1"/>
                </a:solidFill>
                <a:latin typeface="Arial" panose="020B0604020202020204" pitchFamily="34" charset="0"/>
                <a:cs typeface="Arial" panose="020B0604020202020204" pitchFamily="34" charset="0"/>
              </a:rPr>
              <a:t>3. </a:t>
            </a:r>
            <a:r>
              <a:rPr lang="en-US" sz="1400" b="1" dirty="0">
                <a:solidFill>
                  <a:schemeClr val="tx1"/>
                </a:solidFill>
                <a:latin typeface="Arial" panose="020B0604020202020204" pitchFamily="34" charset="0"/>
                <a:cs typeface="Arial" panose="020B0604020202020204" pitchFamily="34" charset="0"/>
              </a:rPr>
              <a:t>When deciding on the order of the introduction of accounts in statistical practice the following should be considered:</a:t>
            </a:r>
            <a:endParaRPr lang="ru-RU" sz="1400" b="1" dirty="0">
              <a:solidFill>
                <a:schemeClr val="tx1"/>
              </a:solidFill>
              <a:latin typeface="Arial" panose="020B0604020202020204" pitchFamily="34" charset="0"/>
              <a:cs typeface="Arial" panose="020B0604020202020204" pitchFamily="34" charset="0"/>
            </a:endParaRPr>
          </a:p>
          <a:p>
            <a:pPr marL="355600">
              <a:buFont typeface="Arial" pitchFamily="34" charset="0"/>
              <a:buChar char="•"/>
            </a:pPr>
            <a:r>
              <a:rPr lang="ru-RU" sz="14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how complicated the ways of obtaining official data for completing the cells are;</a:t>
            </a:r>
          </a:p>
          <a:p>
            <a:pPr marL="355600">
              <a:buFont typeface="Arial" pitchFamily="34" charset="0"/>
              <a:buChar char="•"/>
            </a:pPr>
            <a:r>
              <a:rPr lang="en-US" sz="1400" b="1" dirty="0">
                <a:solidFill>
                  <a:schemeClr val="tx1"/>
                </a:solidFill>
                <a:latin typeface="Arial" panose="020B0604020202020204" pitchFamily="34" charset="0"/>
                <a:cs typeface="Arial" panose="020B0604020202020204" pitchFamily="34" charset="0"/>
              </a:rPr>
              <a:t> whether there are possibilities for solving methodological problems of completing the cells and how difficult they are;</a:t>
            </a:r>
          </a:p>
          <a:p>
            <a:pPr marL="355600">
              <a:buFont typeface="Arial" pitchFamily="34" charset="0"/>
              <a:buChar char="•"/>
            </a:pPr>
            <a:r>
              <a:rPr lang="en-US" sz="1400" b="1" dirty="0">
                <a:solidFill>
                  <a:schemeClr val="tx1"/>
                </a:solidFill>
                <a:latin typeface="Arial" panose="020B0604020202020204" pitchFamily="34" charset="0"/>
                <a:cs typeface="Arial" panose="020B0604020202020204" pitchFamily="34" charset="0"/>
              </a:rPr>
              <a:t> how relevant the accounts are at the present time and, most importantly, given the prospects for the development of national accounting in line with international requirements</a:t>
            </a:r>
            <a:endParaRPr lang="ru-RU"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0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648072"/>
          </a:xfrm>
        </p:spPr>
        <p:txBody>
          <a:bodyPr>
            <a:normAutofit/>
          </a:bodyPr>
          <a:lstStyle/>
          <a:p>
            <a:pPr algn="ctr"/>
            <a:r>
              <a:rPr lang="en-US" sz="3600" b="1" dirty="0"/>
              <a:t>Thanks for your attention!</a:t>
            </a:r>
            <a:endParaRPr lang="ru-RU" sz="3600" b="1" dirty="0"/>
          </a:p>
        </p:txBody>
      </p:sp>
      <p:sp>
        <p:nvSpPr>
          <p:cNvPr id="3" name="Номер слайда 2"/>
          <p:cNvSpPr>
            <a:spLocks noGrp="1"/>
          </p:cNvSpPr>
          <p:nvPr>
            <p:ph type="sldNum" sz="quarter" idx="12"/>
          </p:nvPr>
        </p:nvSpPr>
        <p:spPr/>
        <p:txBody>
          <a:bodyPr/>
          <a:lstStyle/>
          <a:p>
            <a:fld id="{50DCD1B6-2CF3-4217-AEAF-E5434A4F2DC9}" type="slidenum">
              <a:rPr lang="ru-RU" smtClean="0"/>
              <a:pPr/>
              <a:t>17</a:t>
            </a:fld>
            <a:endParaRPr lang="ru-RU"/>
          </a:p>
        </p:txBody>
      </p:sp>
      <p:sp>
        <p:nvSpPr>
          <p:cNvPr id="4" name="TextBox 3"/>
          <p:cNvSpPr txBox="1"/>
          <p:nvPr/>
        </p:nvSpPr>
        <p:spPr>
          <a:xfrm>
            <a:off x="2915816" y="4509120"/>
            <a:ext cx="3528392" cy="369332"/>
          </a:xfrm>
          <a:prstGeom prst="rect">
            <a:avLst/>
          </a:prstGeom>
          <a:noFill/>
        </p:spPr>
        <p:txBody>
          <a:bodyPr wrap="square" rtlCol="0">
            <a:spAutoFit/>
          </a:bodyPr>
          <a:lstStyle/>
          <a:p>
            <a:pPr algn="ctr"/>
            <a:r>
              <a:rPr lang="en-US" dirty="0">
                <a:solidFill>
                  <a:schemeClr val="accent2">
                    <a:lumMod val="50000"/>
                  </a:schemeClr>
                </a:solidFill>
              </a:rPr>
              <a:t>info@nipik.ru</a:t>
            </a:r>
            <a:endParaRPr lang="ru-RU" dirty="0">
              <a:solidFill>
                <a:schemeClr val="accent2">
                  <a:lumMod val="50000"/>
                </a:schemeClr>
              </a:solidFill>
            </a:endParaRP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6" t="8684" r="4774" b="7211"/>
          <a:stretch/>
        </p:blipFill>
        <p:spPr bwMode="auto">
          <a:xfrm>
            <a:off x="2637743" y="3356992"/>
            <a:ext cx="4084537" cy="8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9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a:solidFill>
                  <a:srgbClr val="04617B">
                    <a:shade val="90000"/>
                  </a:srgbClr>
                </a:solidFill>
                <a:latin typeface="Constantia"/>
              </a:rPr>
              <a:pPr>
                <a:defRPr/>
              </a:pPr>
              <a:t>2</a:t>
            </a:fld>
            <a:endParaRPr lang="ru-RU">
              <a:solidFill>
                <a:srgbClr val="04617B">
                  <a:shade val="90000"/>
                </a:srgbClr>
              </a:solidFill>
              <a:latin typeface="Constantia"/>
            </a:endParaRPr>
          </a:p>
        </p:txBody>
      </p:sp>
      <p:sp>
        <p:nvSpPr>
          <p:cNvPr id="5" name="Заголовок 1"/>
          <p:cNvSpPr>
            <a:spLocks noGrp="1"/>
          </p:cNvSpPr>
          <p:nvPr>
            <p:ph type="title"/>
          </p:nvPr>
        </p:nvSpPr>
        <p:spPr>
          <a:xfrm>
            <a:off x="1623735" y="476672"/>
            <a:ext cx="6172200" cy="397877"/>
          </a:xfrm>
        </p:spPr>
        <p:txBody>
          <a:bodyPr>
            <a:noAutofit/>
          </a:bodyPr>
          <a:lstStyle/>
          <a:p>
            <a:pPr algn="ctr"/>
            <a:r>
              <a:rPr lang="en-GB" sz="2400" b="1" dirty="0">
                <a:cs typeface="Arial" panose="020B0604020202020204" pitchFamily="34" charset="0"/>
              </a:rPr>
              <a:t>Experience of Cadaster Institute</a:t>
            </a:r>
            <a:endParaRPr lang="ru-RU" sz="2400" b="1" dirty="0">
              <a:cs typeface="Arial" panose="020B0604020202020204" pitchFamily="34" charset="0"/>
            </a:endParaRPr>
          </a:p>
        </p:txBody>
      </p:sp>
      <p:sp>
        <p:nvSpPr>
          <p:cNvPr id="16" name="Скругленный прямоугольник 15"/>
          <p:cNvSpPr/>
          <p:nvPr/>
        </p:nvSpPr>
        <p:spPr>
          <a:xfrm>
            <a:off x="66390" y="1004027"/>
            <a:ext cx="1841314" cy="1317811"/>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en-GB" sz="1000" b="1" dirty="0">
                <a:latin typeface="Arial" panose="020B0604020202020204" pitchFamily="34" charset="0"/>
                <a:cs typeface="Arial" panose="020B0604020202020204" pitchFamily="34" charset="0"/>
              </a:rPr>
              <a:t>Establishment of Cadaster Institute </a:t>
            </a:r>
            <a:r>
              <a:rPr lang="en-US" sz="1000" b="1" dirty="0">
                <a:latin typeface="Arial" panose="020B0604020202020204" pitchFamily="34" charset="0"/>
                <a:cs typeface="Arial" panose="020B0604020202020204" pitchFamily="34" charset="0"/>
              </a:rPr>
              <a:t>within the Ministry of Environment of Russia</a:t>
            </a:r>
            <a:r>
              <a:rPr lang="ru-RU" sz="1000" b="1"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as organization for accounting and assessment of natural resources and environmental assets</a:t>
            </a:r>
            <a:endParaRPr lang="ru-RU" sz="1000" b="1" dirty="0">
              <a:latin typeface="Arial" panose="020B0604020202020204" pitchFamily="34" charset="0"/>
              <a:cs typeface="Arial" panose="020B0604020202020204" pitchFamily="34" charset="0"/>
            </a:endParaRPr>
          </a:p>
        </p:txBody>
      </p:sp>
      <p:sp>
        <p:nvSpPr>
          <p:cNvPr id="17" name="Скругленный прямоугольник 16"/>
          <p:cNvSpPr/>
          <p:nvPr/>
        </p:nvSpPr>
        <p:spPr>
          <a:xfrm>
            <a:off x="2286556" y="1004027"/>
            <a:ext cx="2643224" cy="1317811"/>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a:latin typeface="Arial" panose="020B0604020202020204" pitchFamily="34" charset="0"/>
                <a:cs typeface="Arial" panose="020B0604020202020204" pitchFamily="34" charset="0"/>
              </a:rPr>
              <a:t>Projects for implementation of the SEEA methodology for solving problems of environmental and natural resource management</a:t>
            </a:r>
          </a:p>
        </p:txBody>
      </p:sp>
      <p:sp>
        <p:nvSpPr>
          <p:cNvPr id="18" name="Скругленный прямоугольник 17"/>
          <p:cNvSpPr/>
          <p:nvPr/>
        </p:nvSpPr>
        <p:spPr>
          <a:xfrm>
            <a:off x="5292080" y="999555"/>
            <a:ext cx="2685657" cy="1317811"/>
          </a:xfrm>
          <a:prstGeom prst="round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a:latin typeface="Arial" panose="020B0604020202020204" pitchFamily="34" charset="0"/>
                <a:cs typeface="Arial" panose="020B0604020202020204" pitchFamily="34" charset="0"/>
              </a:rPr>
              <a:t>Development of SEEA methodology in the Russian Federation</a:t>
            </a:r>
            <a:endParaRPr lang="ru-RU" sz="1000" b="1" dirty="0">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8388423" y="999555"/>
            <a:ext cx="688343" cy="5723974"/>
          </a:xfrm>
          <a:prstGeom prst="roundRect">
            <a:avLst/>
          </a:prstGeom>
          <a:solidFill>
            <a:schemeClr val="accent3">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000" b="1" dirty="0">
              <a:latin typeface="Arial" panose="020B0604020202020204" pitchFamily="34" charset="0"/>
              <a:cs typeface="Arial" panose="020B0604020202020204" pitchFamily="34" charset="0"/>
            </a:endParaRPr>
          </a:p>
        </p:txBody>
      </p:sp>
      <p:sp>
        <p:nvSpPr>
          <p:cNvPr id="20" name="Стрелка вправо 19"/>
          <p:cNvSpPr/>
          <p:nvPr/>
        </p:nvSpPr>
        <p:spPr>
          <a:xfrm>
            <a:off x="1948818" y="1420886"/>
            <a:ext cx="289106" cy="48409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1" name="Стрелка вправо 20"/>
          <p:cNvSpPr/>
          <p:nvPr/>
        </p:nvSpPr>
        <p:spPr>
          <a:xfrm>
            <a:off x="5011510" y="1420886"/>
            <a:ext cx="235324" cy="48409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2" name="Стрелка вправо 21"/>
          <p:cNvSpPr/>
          <p:nvPr/>
        </p:nvSpPr>
        <p:spPr>
          <a:xfrm>
            <a:off x="8040756" y="1420886"/>
            <a:ext cx="275660" cy="48409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3" name="Скругленный прямоугольник 22"/>
          <p:cNvSpPr/>
          <p:nvPr/>
        </p:nvSpPr>
        <p:spPr>
          <a:xfrm>
            <a:off x="181536" y="2438391"/>
            <a:ext cx="1674158" cy="42806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Recommendations for the development of integrated territory inventories of natural resources </a:t>
            </a:r>
            <a:r>
              <a:rPr lang="ru-RU" sz="1000" dirty="0">
                <a:latin typeface="Arial" panose="020B0604020202020204" pitchFamily="34" charset="0"/>
                <a:cs typeface="Arial" panose="020B0604020202020204" pitchFamily="34" charset="0"/>
              </a:rPr>
              <a:t>(1993)</a:t>
            </a:r>
          </a:p>
          <a:p>
            <a:r>
              <a:rPr lang="ru-RU" sz="1000" dirty="0">
                <a:latin typeface="Arial" panose="020B0604020202020204" pitchFamily="34" charset="0"/>
                <a:cs typeface="Arial" panose="020B0604020202020204" pitchFamily="34" charset="0"/>
              </a:rPr>
              <a:t>2. </a:t>
            </a:r>
            <a:r>
              <a:rPr lang="en-US" sz="1000" dirty="0">
                <a:latin typeface="Arial" panose="020B0604020202020204" pitchFamily="34" charset="0"/>
                <a:cs typeface="Arial" panose="020B0604020202020204" pitchFamily="34" charset="0"/>
              </a:rPr>
              <a:t>All-Russian meetings on natural resources accounting and assessment </a:t>
            </a:r>
            <a:r>
              <a:rPr lang="ru-RU" sz="1000" dirty="0">
                <a:latin typeface="Arial" panose="020B0604020202020204" pitchFamily="34" charset="0"/>
                <a:cs typeface="Arial" panose="020B0604020202020204" pitchFamily="34" charset="0"/>
              </a:rPr>
              <a:t>(1992,    1994)</a:t>
            </a:r>
          </a:p>
          <a:p>
            <a:r>
              <a:rPr lang="ru-RU" sz="1000" dirty="0">
                <a:latin typeface="Arial" panose="020B0604020202020204" pitchFamily="34" charset="0"/>
                <a:cs typeface="Arial" panose="020B0604020202020204" pitchFamily="34" charset="0"/>
              </a:rPr>
              <a:t>3. </a:t>
            </a:r>
            <a:r>
              <a:rPr lang="en-US" sz="1000" dirty="0">
                <a:latin typeface="Arial" panose="020B0604020202020204" pitchFamily="34" charset="0"/>
                <a:cs typeface="Arial" panose="020B0604020202020204" pitchFamily="34" charset="0"/>
              </a:rPr>
              <a:t>Pioneering economic assessments of natural resources in the Russian Federation was carried out for Danilovsky municipal district (1997) and Yaroslavl region (1999)</a:t>
            </a:r>
          </a:p>
          <a:p>
            <a:r>
              <a:rPr lang="ru-RU" sz="1000" dirty="0">
                <a:latin typeface="Arial" panose="020B0604020202020204" pitchFamily="34" charset="0"/>
                <a:cs typeface="Arial" panose="020B0604020202020204" pitchFamily="34" charset="0"/>
              </a:rPr>
              <a:t>4. </a:t>
            </a:r>
            <a:r>
              <a:rPr lang="en-US" sz="1000" dirty="0">
                <a:latin typeface="Arial" panose="020B0604020202020204" pitchFamily="34" charset="0"/>
                <a:cs typeface="Arial" panose="020B0604020202020204" pitchFamily="34" charset="0"/>
              </a:rPr>
              <a:t>SEEA matrix for Yaroslavl region on environmental protection expenditures accounting (1999)</a:t>
            </a:r>
            <a:endParaRPr lang="ru-RU" sz="1000" dirty="0">
              <a:latin typeface="Arial" panose="020B0604020202020204" pitchFamily="34" charset="0"/>
              <a:cs typeface="Arial" panose="020B0604020202020204" pitchFamily="34" charset="0"/>
            </a:endParaRPr>
          </a:p>
        </p:txBody>
      </p:sp>
      <p:sp>
        <p:nvSpPr>
          <p:cNvPr id="24" name="Скругленный прямоугольник 23"/>
          <p:cNvSpPr/>
          <p:nvPr/>
        </p:nvSpPr>
        <p:spPr>
          <a:xfrm>
            <a:off x="2312192" y="2433913"/>
            <a:ext cx="2691856" cy="42896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000" b="1" dirty="0">
                <a:latin typeface="Arial" panose="020B0604020202020204" pitchFamily="34" charset="0"/>
                <a:cs typeface="Arial" panose="020B0604020202020204" pitchFamily="34" charset="0"/>
              </a:rPr>
              <a:t>1. </a:t>
            </a:r>
            <a:r>
              <a:rPr lang="en-GB" sz="1000" b="1" dirty="0">
                <a:latin typeface="Arial" panose="020B0604020202020204" pitchFamily="34" charset="0"/>
                <a:cs typeface="Arial" panose="020B0604020202020204" pitchFamily="34" charset="0"/>
              </a:rPr>
              <a:t>FEDERAL LEVEL</a:t>
            </a:r>
            <a:endParaRPr lang="ru-RU" sz="1000" b="1" dirty="0">
              <a:latin typeface="Arial" panose="020B0604020202020204" pitchFamily="34" charset="0"/>
              <a:cs typeface="Arial" panose="020B0604020202020204" pitchFamily="34" charset="0"/>
            </a:endParaRPr>
          </a:p>
          <a:p>
            <a:r>
              <a:rPr lang="ru-RU" sz="1000" dirty="0">
                <a:latin typeface="Arial" panose="020B0604020202020204" pitchFamily="34" charset="0"/>
                <a:cs typeface="Arial" panose="020B0604020202020204" pitchFamily="34" charset="0"/>
              </a:rPr>
              <a:t>1.1 </a:t>
            </a:r>
            <a:r>
              <a:rPr lang="en-US" sz="1000" dirty="0">
                <a:latin typeface="Arial" panose="020B0604020202020204" pitchFamily="34" charset="0"/>
                <a:cs typeface="Arial" panose="020B0604020202020204" pitchFamily="34" charset="0"/>
              </a:rPr>
              <a:t>Natural capital assessment for the Russian Federation (2009)</a:t>
            </a:r>
            <a:r>
              <a:rPr lang="ru-RU" sz="1000" dirty="0">
                <a:latin typeface="Arial" panose="020B0604020202020204" pitchFamily="34" charset="0"/>
                <a:cs typeface="Arial" panose="020B0604020202020204" pitchFamily="34" charset="0"/>
              </a:rPr>
              <a:t> </a:t>
            </a:r>
          </a:p>
          <a:p>
            <a:r>
              <a:rPr lang="ru-RU" sz="1000" dirty="0">
                <a:latin typeface="Arial" panose="020B0604020202020204" pitchFamily="34" charset="0"/>
                <a:cs typeface="Arial" panose="020B0604020202020204" pitchFamily="34" charset="0"/>
              </a:rPr>
              <a:t>1.2 </a:t>
            </a:r>
            <a:r>
              <a:rPr lang="en-US" sz="1000" dirty="0">
                <a:latin typeface="Arial" panose="020B0604020202020204" pitchFamily="34" charset="0"/>
                <a:cs typeface="Arial" panose="020B0604020202020204" pitchFamily="34" charset="0"/>
              </a:rPr>
              <a:t>Assessment of ecosystem services provided by the system of federal protected areas of the Russian Federation (2010 and 2015)</a:t>
            </a:r>
          </a:p>
          <a:p>
            <a:r>
              <a:rPr lang="ru-RU" sz="1000" b="1" dirty="0">
                <a:latin typeface="Arial" panose="020B0604020202020204" pitchFamily="34" charset="0"/>
                <a:cs typeface="Arial" panose="020B0604020202020204" pitchFamily="34" charset="0"/>
              </a:rPr>
              <a:t>2. </a:t>
            </a:r>
            <a:r>
              <a:rPr lang="en-US" sz="1000" b="1" dirty="0">
                <a:latin typeface="Arial" panose="020B0604020202020204" pitchFamily="34" charset="0"/>
                <a:cs typeface="Arial" panose="020B0604020202020204" pitchFamily="34" charset="0"/>
              </a:rPr>
              <a:t>LEVEL OF SUBJECTS</a:t>
            </a:r>
            <a:endParaRPr lang="ru-RU" sz="1000" b="1" dirty="0">
              <a:latin typeface="Arial" panose="020B0604020202020204" pitchFamily="34" charset="0"/>
              <a:cs typeface="Arial" panose="020B0604020202020204" pitchFamily="34" charset="0"/>
            </a:endParaRPr>
          </a:p>
          <a:p>
            <a:r>
              <a:rPr lang="ru-RU" sz="1000" dirty="0">
                <a:latin typeface="Arial" panose="020B0604020202020204" pitchFamily="34" charset="0"/>
                <a:cs typeface="Arial" panose="020B0604020202020204" pitchFamily="34" charset="0"/>
              </a:rPr>
              <a:t>2.1 </a:t>
            </a:r>
            <a:r>
              <a:rPr lang="en-US" sz="1000" dirty="0">
                <a:latin typeface="Arial" panose="020B0604020202020204" pitchFamily="34" charset="0"/>
                <a:cs typeface="Arial" panose="020B0604020202020204" pitchFamily="34" charset="0"/>
              </a:rPr>
              <a:t>Natural capital  assessment for 5 subjects of the Russian Federation </a:t>
            </a:r>
            <a:r>
              <a:rPr lang="ru-RU" sz="1000" dirty="0">
                <a:latin typeface="Arial" panose="020B0604020202020204" pitchFamily="34" charset="0"/>
                <a:cs typeface="Arial" panose="020B0604020202020204" pitchFamily="34" charset="0"/>
              </a:rPr>
              <a:t>(1999 — 2005)</a:t>
            </a:r>
          </a:p>
          <a:p>
            <a:r>
              <a:rPr lang="ru-RU" sz="1000" dirty="0">
                <a:latin typeface="Arial" panose="020B0604020202020204" pitchFamily="34" charset="0"/>
                <a:cs typeface="Arial" panose="020B0604020202020204" pitchFamily="34" charset="0"/>
              </a:rPr>
              <a:t>2.2 </a:t>
            </a:r>
            <a:r>
              <a:rPr lang="en-US" sz="1000" dirty="0">
                <a:latin typeface="Arial" panose="020B0604020202020204" pitchFamily="34" charset="0"/>
                <a:cs typeface="Arial" panose="020B0604020202020204" pitchFamily="34" charset="0"/>
              </a:rPr>
              <a:t>Ecosystem services assessment in the territory of Yaroslavl region </a:t>
            </a:r>
            <a:r>
              <a:rPr lang="ru-RU" sz="1000" dirty="0">
                <a:latin typeface="Arial" panose="020B0604020202020204" pitchFamily="34" charset="0"/>
                <a:cs typeface="Arial" panose="020B0604020202020204" pitchFamily="34" charset="0"/>
              </a:rPr>
              <a:t>(2017)</a:t>
            </a:r>
          </a:p>
          <a:p>
            <a:r>
              <a:rPr lang="ru-RU" sz="1000" dirty="0">
                <a:latin typeface="Arial" panose="020B0604020202020204" pitchFamily="34" charset="0"/>
                <a:cs typeface="Arial" panose="020B0604020202020204" pitchFamily="34" charset="0"/>
              </a:rPr>
              <a:t>2.3 </a:t>
            </a:r>
            <a:r>
              <a:rPr lang="en-US" sz="1000" dirty="0">
                <a:latin typeface="Arial" panose="020B0604020202020204" pitchFamily="34" charset="0"/>
                <a:cs typeface="Arial" panose="020B0604020202020204" pitchFamily="34" charset="0"/>
              </a:rPr>
              <a:t>Economic assessment of hunting resources of Tomsk region within SEEA </a:t>
            </a:r>
            <a:r>
              <a:rPr lang="ru-RU" sz="1000" dirty="0">
                <a:latin typeface="Arial" panose="020B0604020202020204" pitchFamily="34" charset="0"/>
                <a:cs typeface="Arial" panose="020B0604020202020204" pitchFamily="34" charset="0"/>
              </a:rPr>
              <a:t>(2012)</a:t>
            </a:r>
          </a:p>
          <a:p>
            <a:r>
              <a:rPr lang="ru-RU" sz="1000" dirty="0">
                <a:latin typeface="Arial" panose="020B0604020202020204" pitchFamily="34" charset="0"/>
                <a:cs typeface="Arial" panose="020B0604020202020204" pitchFamily="34" charset="0"/>
              </a:rPr>
              <a:t>2.4 </a:t>
            </a:r>
            <a:r>
              <a:rPr lang="en-US" sz="1000" dirty="0">
                <a:latin typeface="Arial" panose="020B0604020202020204" pitchFamily="34" charset="0"/>
                <a:cs typeface="Arial" panose="020B0604020202020204" pitchFamily="34" charset="0"/>
              </a:rPr>
              <a:t>Software “Natural capital” </a:t>
            </a:r>
            <a:r>
              <a:rPr lang="ru-RU" sz="1000" dirty="0">
                <a:latin typeface="Arial" panose="020B0604020202020204" pitchFamily="34" charset="0"/>
                <a:cs typeface="Arial" panose="020B0604020202020204" pitchFamily="34" charset="0"/>
              </a:rPr>
              <a:t>(2005)</a:t>
            </a:r>
            <a:endParaRPr lang="en-US" sz="1000" dirty="0">
              <a:latin typeface="Arial" panose="020B0604020202020204" pitchFamily="34" charset="0"/>
              <a:cs typeface="Arial" panose="020B0604020202020204" pitchFamily="34" charset="0"/>
            </a:endParaRPr>
          </a:p>
          <a:p>
            <a:r>
              <a:rPr lang="ru-RU" sz="1000" b="1" dirty="0">
                <a:latin typeface="Arial" panose="020B0604020202020204" pitchFamily="34" charset="0"/>
                <a:cs typeface="Arial" panose="020B0604020202020204" pitchFamily="34" charset="0"/>
              </a:rPr>
              <a:t>3. </a:t>
            </a:r>
            <a:r>
              <a:rPr lang="en-GB" sz="1000" b="1" dirty="0">
                <a:latin typeface="Arial" panose="020B0604020202020204" pitchFamily="34" charset="0"/>
                <a:cs typeface="Arial" panose="020B0604020202020204" pitchFamily="34" charset="0"/>
              </a:rPr>
              <a:t>MUNICIPAL LEVEL</a:t>
            </a:r>
            <a:endParaRPr lang="ru-RU" sz="1000" b="1" dirty="0">
              <a:latin typeface="Arial" panose="020B0604020202020204" pitchFamily="34" charset="0"/>
              <a:cs typeface="Arial" panose="020B0604020202020204" pitchFamily="34" charset="0"/>
            </a:endParaRPr>
          </a:p>
          <a:p>
            <a:r>
              <a:rPr lang="ru-RU" sz="1000" dirty="0">
                <a:latin typeface="Arial" panose="020B0604020202020204" pitchFamily="34" charset="0"/>
                <a:cs typeface="Arial" panose="020B0604020202020204" pitchFamily="34" charset="0"/>
              </a:rPr>
              <a:t>3.1 </a:t>
            </a:r>
            <a:r>
              <a:rPr lang="en-US" sz="1000" dirty="0">
                <a:latin typeface="Arial" panose="020B0604020202020204" pitchFamily="34" charset="0"/>
                <a:cs typeface="Arial" panose="020B0604020202020204" pitchFamily="34" charset="0"/>
              </a:rPr>
              <a:t>Assessment of natural resources and ecosystem services in municipalities</a:t>
            </a:r>
            <a:r>
              <a:rPr lang="ru-RU" sz="1000" dirty="0">
                <a:latin typeface="Arial" panose="020B0604020202020204" pitchFamily="34" charset="0"/>
                <a:cs typeface="Arial" panose="020B0604020202020204" pitchFamily="34" charset="0"/>
              </a:rPr>
              <a:t> (10 </a:t>
            </a:r>
            <a:r>
              <a:rPr lang="en-US" sz="1000" dirty="0">
                <a:latin typeface="Arial" panose="020B0604020202020204" pitchFamily="34" charset="0"/>
                <a:cs typeface="Arial" panose="020B0604020202020204" pitchFamily="34" charset="0"/>
              </a:rPr>
              <a:t>projects</a:t>
            </a:r>
            <a:r>
              <a:rPr lang="ru-RU" sz="1000" dirty="0">
                <a:latin typeface="Arial" panose="020B0604020202020204" pitchFamily="34" charset="0"/>
                <a:cs typeface="Arial" panose="020B0604020202020204" pitchFamily="34" charset="0"/>
              </a:rPr>
              <a:t>, 1997</a:t>
            </a:r>
            <a:r>
              <a:rPr lang="en-US" sz="1000" dirty="0">
                <a:latin typeface="Arial" panose="020B0604020202020204" pitchFamily="34" charset="0"/>
                <a:cs typeface="Arial" panose="020B0604020202020204" pitchFamily="34" charset="0"/>
              </a:rPr>
              <a:t>-</a:t>
            </a:r>
            <a:r>
              <a:rPr lang="ru-RU" sz="1000" dirty="0">
                <a:latin typeface="Arial" panose="020B0604020202020204" pitchFamily="34" charset="0"/>
                <a:cs typeface="Arial" panose="020B0604020202020204" pitchFamily="34" charset="0"/>
              </a:rPr>
              <a:t>2017)</a:t>
            </a:r>
          </a:p>
          <a:p>
            <a:r>
              <a:rPr lang="ru-RU" sz="1000" dirty="0">
                <a:latin typeface="Arial" panose="020B0604020202020204" pitchFamily="34" charset="0"/>
                <a:cs typeface="Arial" panose="020B0604020202020204" pitchFamily="34" charset="0"/>
              </a:rPr>
              <a:t>3.2 </a:t>
            </a:r>
            <a:r>
              <a:rPr lang="en-US" sz="1000" dirty="0">
                <a:latin typeface="Arial" panose="020B0604020202020204" pitchFamily="34" charset="0"/>
                <a:cs typeface="Arial" panose="020B0604020202020204" pitchFamily="34" charset="0"/>
              </a:rPr>
              <a:t>Ecosystem Services</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Assessment at PAs </a:t>
            </a:r>
            <a:r>
              <a:rPr lang="ru-RU" sz="1000" dirty="0">
                <a:latin typeface="Arial" panose="020B0604020202020204" pitchFamily="34" charset="0"/>
                <a:cs typeface="Arial" panose="020B0604020202020204" pitchFamily="34" charset="0"/>
              </a:rPr>
              <a:t>(10 </a:t>
            </a:r>
            <a:r>
              <a:rPr lang="en-US" sz="1000" dirty="0">
                <a:latin typeface="Arial" panose="020B0604020202020204" pitchFamily="34" charset="0"/>
                <a:cs typeface="Arial" panose="020B0604020202020204" pitchFamily="34" charset="0"/>
              </a:rPr>
              <a:t>projects</a:t>
            </a:r>
            <a:r>
              <a:rPr lang="ru-RU" sz="1000" dirty="0">
                <a:latin typeface="Arial" panose="020B0604020202020204" pitchFamily="34" charset="0"/>
                <a:cs typeface="Arial" panose="020B0604020202020204" pitchFamily="34" charset="0"/>
              </a:rPr>
              <a:t>, 1997</a:t>
            </a:r>
            <a:r>
              <a:rPr lang="en-US" sz="1000" dirty="0">
                <a:latin typeface="Arial" panose="020B0604020202020204" pitchFamily="34" charset="0"/>
                <a:cs typeface="Arial" panose="020B0604020202020204" pitchFamily="34" charset="0"/>
              </a:rPr>
              <a:t>-</a:t>
            </a:r>
            <a:r>
              <a:rPr lang="ru-RU" sz="1000" dirty="0">
                <a:latin typeface="Arial" panose="020B0604020202020204" pitchFamily="34" charset="0"/>
                <a:cs typeface="Arial" panose="020B0604020202020204" pitchFamily="34" charset="0"/>
              </a:rPr>
              <a:t>201</a:t>
            </a:r>
            <a:r>
              <a:rPr lang="en-US" sz="1000" dirty="0">
                <a:latin typeface="Arial" panose="020B0604020202020204" pitchFamily="34" charset="0"/>
                <a:cs typeface="Arial" panose="020B0604020202020204" pitchFamily="34" charset="0"/>
              </a:rPr>
              <a:t>3</a:t>
            </a:r>
            <a:r>
              <a:rPr lang="ru-RU" sz="1000" dirty="0">
                <a:latin typeface="Arial" panose="020B0604020202020204" pitchFamily="34" charset="0"/>
                <a:cs typeface="Arial" panose="020B0604020202020204" pitchFamily="34" charset="0"/>
              </a:rPr>
              <a:t>) </a:t>
            </a:r>
          </a:p>
          <a:p>
            <a:r>
              <a:rPr lang="ru-RU" sz="1000" dirty="0">
                <a:latin typeface="Arial" panose="020B0604020202020204" pitchFamily="34" charset="0"/>
                <a:cs typeface="Arial" panose="020B0604020202020204" pitchFamily="34" charset="0"/>
              </a:rPr>
              <a:t>3.3 </a:t>
            </a:r>
            <a:r>
              <a:rPr lang="en-US" sz="1000" dirty="0">
                <a:latin typeface="Arial" panose="020B0604020202020204" pitchFamily="34" charset="0"/>
                <a:cs typeface="Arial" panose="020B0604020202020204" pitchFamily="34" charset="0"/>
              </a:rPr>
              <a:t>Software “Natural capital</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Protected areas”</a:t>
            </a:r>
            <a:endParaRPr lang="ru-RU" sz="1000" dirty="0">
              <a:latin typeface="Arial" panose="020B0604020202020204" pitchFamily="34" charset="0"/>
              <a:cs typeface="Arial" panose="020B0604020202020204" pitchFamily="34" charset="0"/>
            </a:endParaRPr>
          </a:p>
        </p:txBody>
      </p:sp>
      <p:sp>
        <p:nvSpPr>
          <p:cNvPr id="27" name="Скругленный прямоугольник 26"/>
          <p:cNvSpPr/>
          <p:nvPr/>
        </p:nvSpPr>
        <p:spPr>
          <a:xfrm>
            <a:off x="5292080" y="2433914"/>
            <a:ext cx="2683123" cy="42851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Methodology of reflection of natural resources value in the system of national accounts (SNA) </a:t>
            </a:r>
            <a:r>
              <a:rPr lang="ru-RU"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Ministry of Environment of the Russian Federation</a:t>
            </a:r>
            <a:r>
              <a:rPr lang="ru-RU" sz="1000" dirty="0">
                <a:latin typeface="Arial" panose="020B0604020202020204" pitchFamily="34" charset="0"/>
                <a:cs typeface="Arial" panose="020B0604020202020204" pitchFamily="34" charset="0"/>
              </a:rPr>
              <a:t>, 2009)</a:t>
            </a:r>
          </a:p>
          <a:p>
            <a:r>
              <a:rPr lang="ru-RU" sz="1000" dirty="0">
                <a:latin typeface="Arial" panose="020B0604020202020204" pitchFamily="34" charset="0"/>
                <a:cs typeface="Arial" panose="020B0604020202020204" pitchFamily="34" charset="0"/>
              </a:rPr>
              <a:t>2. </a:t>
            </a:r>
            <a:r>
              <a:rPr lang="en-US" sz="1000" dirty="0">
                <a:latin typeface="Arial" panose="020B0604020202020204" pitchFamily="34" charset="0"/>
                <a:cs typeface="Arial" panose="020B0604020202020204" pitchFamily="34" charset="0"/>
              </a:rPr>
              <a:t>Methodological recommendations for the assessment of uncultivated biological resources at current market value </a:t>
            </a:r>
            <a:r>
              <a:rPr lang="ru-RU" sz="1000" dirty="0">
                <a:latin typeface="Arial" panose="020B0604020202020204" pitchFamily="34" charset="0"/>
                <a:cs typeface="Arial" panose="020B0604020202020204" pitchFamily="34" charset="0"/>
              </a:rPr>
              <a:t>(2015)</a:t>
            </a:r>
          </a:p>
          <a:p>
            <a:r>
              <a:rPr lang="ru-RU" sz="1000" dirty="0">
                <a:latin typeface="Arial" panose="020B0604020202020204" pitchFamily="34" charset="0"/>
                <a:cs typeface="Arial" panose="020B0604020202020204" pitchFamily="34" charset="0"/>
              </a:rPr>
              <a:t>3. </a:t>
            </a:r>
            <a:r>
              <a:rPr lang="en-US" sz="1000" dirty="0">
                <a:latin typeface="Arial" panose="020B0604020202020204" pitchFamily="34" charset="0"/>
                <a:cs typeface="Arial" panose="020B0604020202020204" pitchFamily="34" charset="0"/>
              </a:rPr>
              <a:t>Scientific proposals for ensuring the collection and compilation of data for SEEA </a:t>
            </a:r>
            <a:r>
              <a:rPr lang="ru-RU"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Ministry of Environment of the Russian Federation</a:t>
            </a:r>
            <a:r>
              <a:rPr lang="ru-RU" sz="1000" dirty="0">
                <a:latin typeface="Arial" panose="020B0604020202020204" pitchFamily="34" charset="0"/>
                <a:cs typeface="Arial" panose="020B0604020202020204" pitchFamily="34" charset="0"/>
              </a:rPr>
              <a:t>, 2014)</a:t>
            </a:r>
          </a:p>
          <a:p>
            <a:r>
              <a:rPr lang="ru-RU" sz="1000" dirty="0">
                <a:latin typeface="Arial" panose="020B0604020202020204" pitchFamily="34" charset="0"/>
                <a:cs typeface="Arial" panose="020B0604020202020204" pitchFamily="34" charset="0"/>
              </a:rPr>
              <a:t>4. </a:t>
            </a:r>
            <a:r>
              <a:rPr lang="en-US" sz="1000" dirty="0">
                <a:latin typeface="Arial" panose="020B0604020202020204" pitchFamily="34" charset="0"/>
                <a:cs typeface="Arial" panose="020B0604020202020204" pitchFamily="34" charset="0"/>
              </a:rPr>
              <a:t>Algorithm of biodiversity conservation in protected areas using indicators of the economic value of biodiversity </a:t>
            </a:r>
            <a:r>
              <a:rPr lang="ru-RU"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Ministry of Environment of the Russian Federation</a:t>
            </a:r>
            <a:r>
              <a:rPr lang="ru-RU" sz="1000" dirty="0">
                <a:latin typeface="Arial" panose="020B0604020202020204" pitchFamily="34" charset="0"/>
                <a:cs typeface="Arial" panose="020B0604020202020204" pitchFamily="34" charset="0"/>
              </a:rPr>
              <a:t>, 2002</a:t>
            </a:r>
            <a:r>
              <a:rPr lang="en-US" sz="1000" dirty="0">
                <a:latin typeface="Arial" panose="020B0604020202020204" pitchFamily="34" charset="0"/>
                <a:cs typeface="Arial" panose="020B0604020202020204" pitchFamily="34" charset="0"/>
              </a:rPr>
              <a:t>)</a:t>
            </a:r>
            <a:endParaRPr lang="ru-RU" sz="1000" dirty="0">
              <a:latin typeface="Arial" panose="020B0604020202020204" pitchFamily="34" charset="0"/>
              <a:cs typeface="Arial" panose="020B0604020202020204" pitchFamily="34" charset="0"/>
            </a:endParaRPr>
          </a:p>
          <a:p>
            <a:r>
              <a:rPr lang="ru-RU" sz="1000" dirty="0">
                <a:latin typeface="Arial" panose="020B0604020202020204" pitchFamily="34" charset="0"/>
                <a:cs typeface="Arial" panose="020B0604020202020204" pitchFamily="34" charset="0"/>
              </a:rPr>
              <a:t>5. </a:t>
            </a:r>
            <a:r>
              <a:rPr lang="en-US" sz="1000" dirty="0">
                <a:latin typeface="Arial" panose="020B0604020202020204" pitchFamily="34" charset="0"/>
                <a:cs typeface="Arial" panose="020B0604020202020204" pitchFamily="34" charset="0"/>
              </a:rPr>
              <a:t>Recommendations for the natural capital assessment of a subject of the Russian Federation </a:t>
            </a:r>
            <a:r>
              <a:rPr lang="ru-RU" sz="1000" dirty="0">
                <a:latin typeface="Arial" panose="020B0604020202020204" pitchFamily="34" charset="0"/>
                <a:cs typeface="Arial" panose="020B0604020202020204" pitchFamily="34" charset="0"/>
              </a:rPr>
              <a:t>(1999)</a:t>
            </a:r>
          </a:p>
          <a:p>
            <a:r>
              <a:rPr lang="ru-RU" sz="1000" dirty="0">
                <a:latin typeface="Arial" panose="020B0604020202020204" pitchFamily="34" charset="0"/>
                <a:cs typeface="Arial" panose="020B0604020202020204" pitchFamily="34" charset="0"/>
              </a:rPr>
              <a:t>6. </a:t>
            </a:r>
            <a:r>
              <a:rPr lang="en-US" sz="1000" dirty="0">
                <a:latin typeface="Arial" panose="020B0604020202020204" pitchFamily="34" charset="0"/>
                <a:cs typeface="Arial" panose="020B0604020202020204" pitchFamily="34" charset="0"/>
              </a:rPr>
              <a:t>Development of  recommendations for assessing damage to game animals using the methodology of SEEA </a:t>
            </a:r>
            <a:r>
              <a:rPr lang="ru-RU"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Ministry of Environment of the Russian Federation</a:t>
            </a:r>
            <a:r>
              <a:rPr lang="ru-RU" sz="1000" dirty="0">
                <a:latin typeface="Arial" panose="020B0604020202020204" pitchFamily="34" charset="0"/>
                <a:cs typeface="Arial" panose="020B0604020202020204" pitchFamily="34" charset="0"/>
              </a:rPr>
              <a:t>, 2011)</a:t>
            </a:r>
          </a:p>
        </p:txBody>
      </p:sp>
      <p:graphicFrame>
        <p:nvGraphicFramePr>
          <p:cNvPr id="2" name="Таблица 1"/>
          <p:cNvGraphicFramePr>
            <a:graphicFrameLocks noGrp="1"/>
          </p:cNvGraphicFramePr>
          <p:nvPr>
            <p:extLst>
              <p:ext uri="{D42A27DB-BD31-4B8C-83A1-F6EECF244321}">
                <p14:modId xmlns:p14="http://schemas.microsoft.com/office/powerpoint/2010/main" val="4185368121"/>
              </p:ext>
            </p:extLst>
          </p:nvPr>
        </p:nvGraphicFramePr>
        <p:xfrm>
          <a:off x="8444562" y="1197246"/>
          <a:ext cx="576064" cy="5328592"/>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20000"/>
                    </a:ext>
                  </a:extLst>
                </a:gridCol>
              </a:tblGrid>
              <a:tr h="5328592">
                <a:tc>
                  <a:txBody>
                    <a:bodyPr/>
                    <a:lstStyle/>
                    <a:p>
                      <a:pPr marL="71755" marR="71755" algn="ctr">
                        <a:lnSpc>
                          <a:spcPct val="115000"/>
                        </a:lnSpc>
                        <a:spcAft>
                          <a:spcPts val="0"/>
                        </a:spcAft>
                      </a:pPr>
                      <a:r>
                        <a:rPr lang="en-US" sz="1200" dirty="0">
                          <a:solidFill>
                            <a:schemeClr val="tx1"/>
                          </a:solidFill>
                          <a:effectLst/>
                          <a:latin typeface="Arial" panose="020B0604020202020204" pitchFamily="34" charset="0"/>
                          <a:cs typeface="Arial" panose="020B0604020202020204" pitchFamily="34" charset="0"/>
                        </a:rPr>
                        <a:t>Development of methodology for building a System of economic environmental accounts</a:t>
                      </a:r>
                      <a:endParaRPr lang="ru-RU"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967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305800" cy="648072"/>
          </a:xfrm>
        </p:spPr>
        <p:txBody>
          <a:bodyPr>
            <a:normAutofit/>
          </a:bodyPr>
          <a:lstStyle/>
          <a:p>
            <a:pPr algn="ctr"/>
            <a:r>
              <a:rPr lang="en-US" sz="2400" b="1" dirty="0">
                <a:cs typeface="Arial" panose="020B0604020202020204" pitchFamily="34" charset="0"/>
              </a:rPr>
              <a:t>LIBRARY</a:t>
            </a:r>
            <a:endParaRPr lang="ru-RU" sz="2400" b="1" dirty="0">
              <a:cs typeface="Arial" panose="020B0604020202020204" pitchFamily="34" charset="0"/>
            </a:endParaRPr>
          </a:p>
        </p:txBody>
      </p:sp>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3</a:t>
            </a:fld>
            <a:endParaRPr lang="ru-RU">
              <a:solidFill>
                <a:srgbClr val="04617B">
                  <a:shade val="90000"/>
                </a:srgbClr>
              </a:solidFill>
            </a:endParaRPr>
          </a:p>
        </p:txBody>
      </p:sp>
      <p:sp>
        <p:nvSpPr>
          <p:cNvPr id="5" name="Прямоугольник 4"/>
          <p:cNvSpPr/>
          <p:nvPr/>
        </p:nvSpPr>
        <p:spPr>
          <a:xfrm>
            <a:off x="1885453" y="4437112"/>
            <a:ext cx="5548314" cy="400110"/>
          </a:xfrm>
          <a:prstGeom prst="rect">
            <a:avLst/>
          </a:prstGeom>
        </p:spPr>
        <p:txBody>
          <a:bodyPr wrap="none">
            <a:spAutoFit/>
          </a:bodyPr>
          <a:lstStyle/>
          <a:p>
            <a:r>
              <a:rPr lang="en-US" sz="2000" b="1" dirty="0"/>
              <a:t>http://ntc-rik.ru/en/knowledge-center/library/</a:t>
            </a:r>
            <a:endParaRPr lang="ru-RU" sz="2000" b="1" dirty="0"/>
          </a:p>
        </p:txBody>
      </p:sp>
      <p:pic>
        <p:nvPicPr>
          <p:cNvPr id="409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0521" t="7586" r="21875" b="26683"/>
          <a:stretch/>
        </p:blipFill>
        <p:spPr bwMode="auto">
          <a:xfrm>
            <a:off x="4659610" y="1556792"/>
            <a:ext cx="4005014" cy="276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308" t="8038" r="23644" b="26857"/>
          <a:stretch/>
        </p:blipFill>
        <p:spPr bwMode="auto">
          <a:xfrm>
            <a:off x="539552" y="1556793"/>
            <a:ext cx="3793943" cy="276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ntc-rik.ru/upload/iblock/45e/%D0%9E%D0%B1%D0%BB%D0%BE%D0%B6%D0%BA%D0%B0%2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5627" y="4967663"/>
            <a:ext cx="1070896" cy="14576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ntc-rik.ru/upload/iblock/b06/%D0%9E%D0%B1%D0%BB%D0%BE%D0%B6%D0%BA%D0%B0.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30675" y="4965138"/>
            <a:ext cx="989797" cy="14502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ntc-rik.ru/upload/iblock/e3f/%D0%9E%D0%B1%D0%BB%D0%BE%D0%B6%D0%BA%D0%B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73771" y="4967664"/>
            <a:ext cx="1065797" cy="1465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tc-rik.ru/upload/iblock/cb4/%D0%9E%D0%B1%D0%BB%D0%BE%D0%B6%D0%BA%D0%B0%20-%20%D0%BF%D0%B5%D1%80%D0%B5%D0%B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82203" y="4967662"/>
            <a:ext cx="1029753" cy="1457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tc-rik.ru/upload/iblock/1ec/%D0%9E%D0%B1%D0%BB%D0%BE%D0%B6%D0%BA%D0%B0.jpe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03313" y="4965137"/>
            <a:ext cx="975234" cy="14502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ntc-rik.ru/upload/iblock/47b/%D0%9E%D0%B1%D0%BB%D0%BE%D0%B6%D0%BA%D0%B0.jpe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44985" y="4887922"/>
            <a:ext cx="1013682" cy="15275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Y:\server_doc\!_Внутренние проекты\2017 г\Книга по Новокузнецку\Макет\Обложка\Обложка_разворот_cr.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8672" y="4967663"/>
            <a:ext cx="1032968" cy="14576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ntc-rik.ru/upload/iblock/7da/%D0%9E%D0%B1%D0%BB%D0%BE%D0%B6%D0%BA%D0%B0.jpe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662323" y="4967664"/>
            <a:ext cx="1008112" cy="146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43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0521"/>
            <a:ext cx="8496944" cy="756231"/>
          </a:xfrm>
        </p:spPr>
        <p:txBody>
          <a:bodyPr>
            <a:noAutofit/>
          </a:bodyPr>
          <a:lstStyle/>
          <a:p>
            <a:pPr algn="ctr"/>
            <a:r>
              <a:rPr lang="en-US" sz="2400" b="1" dirty="0"/>
              <a:t>State report - a system platform for analyzing information in the field of environmental protection</a:t>
            </a:r>
            <a:endParaRPr lang="ru-RU" sz="2400" b="1" dirty="0"/>
          </a:p>
        </p:txBody>
      </p:sp>
      <p:sp>
        <p:nvSpPr>
          <p:cNvPr id="4" name="Номер слайда 3"/>
          <p:cNvSpPr>
            <a:spLocks noGrp="1"/>
          </p:cNvSpPr>
          <p:nvPr>
            <p:ph type="sldNum" sz="quarter" idx="12"/>
          </p:nvPr>
        </p:nvSpPr>
        <p:spPr/>
        <p:txBody>
          <a:bodyPr/>
          <a:lstStyle/>
          <a:p>
            <a:fld id="{50DCD1B6-2CF3-4217-AEAF-E5434A4F2DC9}" type="slidenum">
              <a:rPr lang="ru-RU" smtClean="0"/>
              <a:pPr/>
              <a:t>4</a:t>
            </a:fld>
            <a:endParaRPr lang="ru-RU"/>
          </a:p>
        </p:txBody>
      </p:sp>
      <p:sp>
        <p:nvSpPr>
          <p:cNvPr id="5" name="Скругленный прямоугольник 4"/>
          <p:cNvSpPr/>
          <p:nvPr/>
        </p:nvSpPr>
        <p:spPr>
          <a:xfrm>
            <a:off x="4925120" y="1484784"/>
            <a:ext cx="3589616"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Information resources of federal executive bodies</a:t>
            </a:r>
            <a:endParaRPr lang="ru-RU" sz="1400" b="1" dirty="0">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4925120" y="2852936"/>
            <a:ext cx="3589616"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Information resources of federal districts</a:t>
            </a:r>
            <a:endParaRPr lang="ru-RU" sz="1400" b="1" dirty="0">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4925120" y="4221088"/>
            <a:ext cx="3643318"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Information resources of the executive bodies of subjects of the Russian Federation</a:t>
            </a:r>
            <a:endParaRPr lang="ru-RU" sz="1400" b="1" dirty="0">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964680" y="5589240"/>
            <a:ext cx="2496964"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a:latin typeface="Arial" panose="020B0604020202020204" pitchFamily="34" charset="0"/>
                <a:cs typeface="Arial" panose="020B0604020202020204" pitchFamily="34" charset="0"/>
              </a:rPr>
              <a:t>Corporate environmental reporting</a:t>
            </a:r>
            <a:endParaRPr lang="ru-RU" sz="1400" b="1" dirty="0">
              <a:latin typeface="Arial" panose="020B0604020202020204" pitchFamily="34" charset="0"/>
              <a:cs typeface="Arial" panose="020B0604020202020204" pitchFamily="34" charset="0"/>
            </a:endParaRPr>
          </a:p>
        </p:txBody>
      </p:sp>
      <p:sp>
        <p:nvSpPr>
          <p:cNvPr id="9" name="Двойная стрелка влево/вправо 8"/>
          <p:cNvSpPr/>
          <p:nvPr/>
        </p:nvSpPr>
        <p:spPr>
          <a:xfrm>
            <a:off x="3641563" y="3142878"/>
            <a:ext cx="1146461" cy="128210"/>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Скругленный прямоугольник 9"/>
          <p:cNvSpPr/>
          <p:nvPr/>
        </p:nvSpPr>
        <p:spPr>
          <a:xfrm>
            <a:off x="4925120" y="5589240"/>
            <a:ext cx="3643318" cy="1008112"/>
          </a:xfrm>
          <a:prstGeom prst="roundRect">
            <a:avLst/>
          </a:prstGeom>
          <a:ln w="19050">
            <a:solidFill>
              <a:schemeClr val="accent4">
                <a:lumMod val="75000"/>
              </a:schemeClr>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a:latin typeface="Arial" panose="020B0604020202020204" pitchFamily="34" charset="0"/>
                <a:cs typeface="Arial" panose="020B0604020202020204" pitchFamily="34" charset="0"/>
              </a:rPr>
              <a:t>International statistical databases</a:t>
            </a:r>
            <a:endParaRPr lang="ru-RU" sz="1400" b="1" dirty="0">
              <a:latin typeface="Arial" panose="020B0604020202020204" pitchFamily="34" charset="0"/>
              <a:cs typeface="Arial" panose="020B0604020202020204" pitchFamily="34" charset="0"/>
            </a:endParaRPr>
          </a:p>
        </p:txBody>
      </p:sp>
      <p:sp>
        <p:nvSpPr>
          <p:cNvPr id="11" name="Двойная стрелка влево/вправо 10"/>
          <p:cNvSpPr/>
          <p:nvPr/>
        </p:nvSpPr>
        <p:spPr>
          <a:xfrm>
            <a:off x="3641563" y="1932638"/>
            <a:ext cx="1146461" cy="128210"/>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 name="Двойная стрелка влево/вправо 11"/>
          <p:cNvSpPr/>
          <p:nvPr/>
        </p:nvSpPr>
        <p:spPr>
          <a:xfrm>
            <a:off x="3641562" y="4653136"/>
            <a:ext cx="1146461" cy="128210"/>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 name="Двойная стрелка влево/вправо 12"/>
          <p:cNvSpPr/>
          <p:nvPr/>
        </p:nvSpPr>
        <p:spPr>
          <a:xfrm rot="5400000">
            <a:off x="2045541" y="5223021"/>
            <a:ext cx="432049" cy="156372"/>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 name="Двойная стрелка влево/вправо 13"/>
          <p:cNvSpPr/>
          <p:nvPr/>
        </p:nvSpPr>
        <p:spPr>
          <a:xfrm rot="2113858">
            <a:off x="3371255" y="5468279"/>
            <a:ext cx="1511199" cy="152441"/>
          </a:xfrm>
          <a:prstGeom prst="leftRightArrow">
            <a:avLst/>
          </a:prstGeom>
          <a:ln>
            <a:solidFill>
              <a:schemeClr val="accent4">
                <a:lumMod val="75000"/>
              </a:schemeClr>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15" name="Picture 2" descr="Y:\Server_doc_2\__Материалы по проектам (рабочие)\2018\МИНПРИРОДЫ Доклад РФ 2017-2018гг\Макет\0. Обложка, титул, введение, содержание\От Ано 2 окт\Обложка_02_10_2018 5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3460" y="1340767"/>
            <a:ext cx="2595574" cy="367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65888" y="1709168"/>
            <a:ext cx="4533785" cy="2379840"/>
            <a:chOff x="347779" y="1335917"/>
            <a:chExt cx="6115051" cy="3400424"/>
          </a:xfrm>
        </p:grpSpPr>
        <p:graphicFrame>
          <p:nvGraphicFramePr>
            <p:cNvPr id="3" name="Диаграмма 2"/>
            <p:cNvGraphicFramePr>
              <a:graphicFrameLocks/>
            </p:cNvGraphicFramePr>
            <p:nvPr>
              <p:extLst>
                <p:ext uri="{D42A27DB-BD31-4B8C-83A1-F6EECF244321}">
                  <p14:modId xmlns:p14="http://schemas.microsoft.com/office/powerpoint/2010/main" val="311882628"/>
                </p:ext>
              </p:extLst>
            </p:nvPr>
          </p:nvGraphicFramePr>
          <p:xfrm>
            <a:off x="347779" y="1335917"/>
            <a:ext cx="6115051" cy="34004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24514" y="2534696"/>
              <a:ext cx="1980641" cy="823963"/>
            </a:xfrm>
            <a:prstGeom prst="rect">
              <a:avLst/>
            </a:prstGeom>
            <a:noFill/>
            <a:ln>
              <a:noFill/>
            </a:ln>
            <a:effectLst/>
          </p:spPr>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4BACC6">
                      <a:lumMod val="50000"/>
                    </a:srgbClr>
                  </a:solidFill>
                  <a:effectLst/>
                  <a:uLnTx/>
                  <a:uFillTx/>
                  <a:latin typeface="Arial" panose="020B0604020202020204" pitchFamily="34" charset="0"/>
                  <a:cs typeface="Arial" panose="020B0604020202020204" pitchFamily="34" charset="0"/>
                </a:rPr>
                <a:t>152 996</a:t>
              </a:r>
              <a:br>
                <a:rPr kumimoji="0" lang="ru-RU" sz="1600" b="1" i="0" u="none" strike="noStrike" kern="0" cap="none" spc="0" normalizeH="0" baseline="0" noProof="0" dirty="0">
                  <a:ln>
                    <a:noFill/>
                  </a:ln>
                  <a:solidFill>
                    <a:srgbClr val="4BACC6">
                      <a:lumMod val="50000"/>
                    </a:srgbClr>
                  </a:solidFill>
                  <a:effectLst/>
                  <a:uLnTx/>
                  <a:uFillTx/>
                  <a:latin typeface="Arial" panose="020B0604020202020204" pitchFamily="34" charset="0"/>
                  <a:cs typeface="Arial" panose="020B0604020202020204" pitchFamily="34" charset="0"/>
                </a:rPr>
              </a:br>
              <a:r>
                <a:rPr kumimoji="0" lang="ru-RU" sz="1400" b="1" i="0" u="none" strike="noStrike" kern="0" cap="none" spc="0" normalizeH="0" baseline="0" noProof="0" dirty="0">
                  <a:ln>
                    <a:noFill/>
                  </a:ln>
                  <a:solidFill>
                    <a:srgbClr val="4BACC6">
                      <a:lumMod val="50000"/>
                    </a:srgbClr>
                  </a:solidFill>
                  <a:effectLst/>
                  <a:uLnTx/>
                  <a:uFillTx/>
                  <a:latin typeface="Arial" panose="020B0604020202020204" pitchFamily="34" charset="0"/>
                  <a:cs typeface="Arial" panose="020B0604020202020204" pitchFamily="34" charset="0"/>
                </a:rPr>
                <a:t>млн руб.</a:t>
              </a:r>
            </a:p>
          </p:txBody>
        </p:sp>
      </p:grpSp>
      <p:sp>
        <p:nvSpPr>
          <p:cNvPr id="7" name="TextBox 6"/>
          <p:cNvSpPr txBox="1"/>
          <p:nvPr/>
        </p:nvSpPr>
        <p:spPr>
          <a:xfrm>
            <a:off x="51382" y="1196752"/>
            <a:ext cx="6176802"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Total investment in fixed assets aimed at environmental protection in the Russian Federation in 2017</a:t>
            </a:r>
            <a:endParaRPr lang="ru-RU" sz="1400" b="1" dirty="0">
              <a:latin typeface="Arial" panose="020B0604020202020204" pitchFamily="34" charset="0"/>
              <a:cs typeface="Arial" panose="020B0604020202020204" pitchFamily="34" charset="0"/>
            </a:endParaRPr>
          </a:p>
        </p:txBody>
      </p:sp>
      <p:sp>
        <p:nvSpPr>
          <p:cNvPr id="10" name="TextBox 9"/>
          <p:cNvSpPr txBox="1"/>
          <p:nvPr/>
        </p:nvSpPr>
        <p:spPr>
          <a:xfrm>
            <a:off x="140489" y="4273351"/>
            <a:ext cx="4880658"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Dynamics of indicators</a:t>
            </a:r>
            <a:endParaRPr lang="ru-RU" sz="1400" b="1" dirty="0">
              <a:latin typeface="Arial" panose="020B0604020202020204" pitchFamily="34" charset="0"/>
              <a:cs typeface="Arial" panose="020B0604020202020204" pitchFamily="34" charset="0"/>
            </a:endParaRPr>
          </a:p>
        </p:txBody>
      </p:sp>
      <p:sp>
        <p:nvSpPr>
          <p:cNvPr id="11" name="TextBox 10"/>
          <p:cNvSpPr txBox="1"/>
          <p:nvPr/>
        </p:nvSpPr>
        <p:spPr>
          <a:xfrm>
            <a:off x="5668477" y="1821937"/>
            <a:ext cx="3240360"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Disaggregation of indicators by economic activity</a:t>
            </a:r>
            <a:endParaRPr lang="ru-RU" sz="14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080" y="2630294"/>
            <a:ext cx="2779290" cy="195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9202" y="4221088"/>
            <a:ext cx="2504964" cy="164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Номер слайда 3"/>
          <p:cNvSpPr>
            <a:spLocks noGrp="1"/>
          </p:cNvSpPr>
          <p:nvPr>
            <p:ph type="sldNum" sz="quarter" idx="12"/>
          </p:nvPr>
        </p:nvSpPr>
        <p:spPr>
          <a:xfrm>
            <a:off x="7924800" y="6356350"/>
            <a:ext cx="762000" cy="365125"/>
          </a:xfrm>
        </p:spPr>
        <p:txBody>
          <a:bodyPr/>
          <a:lstStyle/>
          <a:p>
            <a:fld id="{50DCD1B6-2CF3-4217-AEAF-E5434A4F2DC9}" type="slidenum">
              <a:rPr lang="ru-RU" smtClean="0"/>
              <a:pPr/>
              <a:t>5</a:t>
            </a:fld>
            <a:endParaRPr lang="ru-RU"/>
          </a:p>
        </p:txBody>
      </p:sp>
      <p:sp>
        <p:nvSpPr>
          <p:cNvPr id="16" name="Стрелка вправо 15"/>
          <p:cNvSpPr/>
          <p:nvPr/>
        </p:nvSpPr>
        <p:spPr>
          <a:xfrm>
            <a:off x="4572000" y="2643383"/>
            <a:ext cx="505185" cy="53075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7" name="Стрелка вправо 16"/>
          <p:cNvSpPr/>
          <p:nvPr/>
        </p:nvSpPr>
        <p:spPr>
          <a:xfrm rot="5400000">
            <a:off x="2146386" y="3739688"/>
            <a:ext cx="432046" cy="53075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aphicFrame>
        <p:nvGraphicFramePr>
          <p:cNvPr id="18" name="Диаграмма 17"/>
          <p:cNvGraphicFramePr>
            <a:graphicFrameLocks/>
          </p:cNvGraphicFramePr>
          <p:nvPr>
            <p:extLst>
              <p:ext uri="{D42A27DB-BD31-4B8C-83A1-F6EECF244321}">
                <p14:modId xmlns:p14="http://schemas.microsoft.com/office/powerpoint/2010/main" val="3781700164"/>
              </p:ext>
            </p:extLst>
          </p:nvPr>
        </p:nvGraphicFramePr>
        <p:xfrm>
          <a:off x="101650" y="4509120"/>
          <a:ext cx="5334445" cy="2363820"/>
        </p:xfrm>
        <a:graphic>
          <a:graphicData uri="http://schemas.openxmlformats.org/drawingml/2006/chart">
            <c:chart xmlns:c="http://schemas.openxmlformats.org/drawingml/2006/chart" xmlns:r="http://schemas.openxmlformats.org/officeDocument/2006/relationships" r:id="rId6"/>
          </a:graphicData>
        </a:graphic>
      </p:graphicFrame>
      <p:sp>
        <p:nvSpPr>
          <p:cNvPr id="15" name="Заголовок 1"/>
          <p:cNvSpPr txBox="1">
            <a:spLocks/>
          </p:cNvSpPr>
          <p:nvPr/>
        </p:nvSpPr>
        <p:spPr>
          <a:xfrm>
            <a:off x="254464" y="263083"/>
            <a:ext cx="8654373" cy="1149693"/>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pPr>
            <a:r>
              <a:rPr lang="en-US" sz="2400" b="1" dirty="0"/>
              <a:t>Environmental protection expenditures within the State Report "On the state and protection of environment of the Russian Federation in 2017"</a:t>
            </a:r>
            <a:endParaRPr lang="ru-RU" sz="2400" b="1" dirty="0"/>
          </a:p>
        </p:txBody>
      </p:sp>
    </p:spTree>
    <p:extLst>
      <p:ext uri="{BB962C8B-B14F-4D97-AF65-F5344CB8AC3E}">
        <p14:creationId xmlns:p14="http://schemas.microsoft.com/office/powerpoint/2010/main" val="287333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71302" y="1434262"/>
            <a:ext cx="8615563" cy="338554"/>
          </a:xfrm>
          <a:prstGeom prst="rect">
            <a:avLst/>
          </a:prstGeom>
          <a:noFill/>
        </p:spPr>
        <p:txBody>
          <a:bodyPr wrap="square" rtlCol="0">
            <a:spAutoFit/>
          </a:bodyPr>
          <a:lstStyle/>
          <a:p>
            <a:pPr algn="ctr"/>
            <a:r>
              <a:rPr lang="en-US" sz="1600" b="1" dirty="0">
                <a:solidFill>
                  <a:schemeClr val="accent3">
                    <a:lumMod val="50000"/>
                  </a:schemeClr>
                </a:solidFill>
                <a:latin typeface="Arial" panose="020B0604020202020204" pitchFamily="34" charset="0"/>
                <a:cs typeface="Arial" panose="020B0604020202020204" pitchFamily="34" charset="0"/>
              </a:rPr>
              <a:t>Disaggregation of indicators by territory</a:t>
            </a:r>
            <a:endParaRPr lang="ru-RU" sz="1600" b="1" dirty="0">
              <a:solidFill>
                <a:schemeClr val="accent3">
                  <a:lumMod val="50000"/>
                </a:schemeClr>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7924800" y="6356350"/>
            <a:ext cx="762000" cy="365125"/>
          </a:xfrm>
        </p:spPr>
        <p:txBody>
          <a:bodyPr/>
          <a:lstStyle/>
          <a:p>
            <a:fld id="{50DCD1B6-2CF3-4217-AEAF-E5434A4F2DC9}" type="slidenum">
              <a:rPr lang="ru-RU" smtClean="0"/>
              <a:pPr/>
              <a:t>6</a:t>
            </a:fld>
            <a:endParaRPr lang="ru-RU"/>
          </a:p>
        </p:txBody>
      </p:sp>
      <p:sp>
        <p:nvSpPr>
          <p:cNvPr id="2" name="Прямоугольник 1"/>
          <p:cNvSpPr/>
          <p:nvPr/>
        </p:nvSpPr>
        <p:spPr>
          <a:xfrm>
            <a:off x="134480" y="4623519"/>
            <a:ext cx="4319641"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Breakdown of investments into environmental protection activities (by subjects of the Russian Federation)</a:t>
            </a:r>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90776" y="1772816"/>
            <a:ext cx="5057288" cy="492443"/>
          </a:xfrm>
          <a:prstGeom prst="rect">
            <a:avLst/>
          </a:prstGeom>
        </p:spPr>
        <p:txBody>
          <a:bodyPr wrap="square">
            <a:spAutoFit/>
          </a:bodyPr>
          <a:lstStyle/>
          <a:p>
            <a:pPr algn="ctr"/>
            <a:r>
              <a:rPr lang="en-GB" sz="1400" b="1" dirty="0">
                <a:latin typeface="Arial" panose="020B0604020202020204" pitchFamily="34" charset="0"/>
                <a:cs typeface="Arial" panose="020B0604020202020204" pitchFamily="34" charset="0"/>
              </a:rPr>
              <a:t>Federal Districts</a:t>
            </a:r>
            <a:endParaRPr lang="ru-RU" sz="400" b="1"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Analysis of the investments efficiency aimed at air protection</a:t>
            </a:r>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4583038" y="2197506"/>
            <a:ext cx="4572000" cy="553998"/>
          </a:xfrm>
          <a:prstGeom prst="rect">
            <a:avLst/>
          </a:prstGeom>
        </p:spPr>
        <p:txBody>
          <a:bodyPr>
            <a:spAutoFit/>
          </a:bodyPr>
          <a:lstStyle/>
          <a:p>
            <a:pPr algn="ctr"/>
            <a:r>
              <a:rPr lang="en-US" sz="1400" b="1" dirty="0">
                <a:latin typeface="Arial" panose="020B0604020202020204" pitchFamily="34" charset="0"/>
                <a:cs typeface="Arial" panose="020B0604020202020204" pitchFamily="34" charset="0"/>
              </a:rPr>
              <a:t>Subjects of the Russian Federation</a:t>
            </a:r>
            <a:endParaRPr lang="ru-RU" sz="1400" b="1" dirty="0">
              <a:latin typeface="Arial" panose="020B0604020202020204" pitchFamily="34" charset="0"/>
              <a:cs typeface="Arial" panose="020B0604020202020204" pitchFamily="34" charset="0"/>
            </a:endParaRPr>
          </a:p>
          <a:p>
            <a:pPr algn="ctr"/>
            <a:endParaRPr lang="ru-RU" sz="400" b="1"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Analysis of the investments efficiency aimed at air protection</a:t>
            </a:r>
            <a:endParaRPr lang="ru-RU" sz="1200"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0032" y="2945978"/>
            <a:ext cx="4138461" cy="239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776" y="2375571"/>
            <a:ext cx="4609290" cy="198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414" y="5127603"/>
            <a:ext cx="4448546" cy="161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рямоугольник 19"/>
          <p:cNvSpPr/>
          <p:nvPr/>
        </p:nvSpPr>
        <p:spPr>
          <a:xfrm>
            <a:off x="2323600" y="2375572"/>
            <a:ext cx="1764188" cy="1989532"/>
          </a:xfrm>
          <a:prstGeom prst="rect">
            <a:avLst/>
          </a:prstGeom>
          <a:noFill/>
          <a:ln>
            <a:solidFill>
              <a:srgbClr val="FEB04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1" name="Прямоугольник 20"/>
          <p:cNvSpPr/>
          <p:nvPr/>
        </p:nvSpPr>
        <p:spPr>
          <a:xfrm>
            <a:off x="102110" y="3168843"/>
            <a:ext cx="4597956" cy="144016"/>
          </a:xfrm>
          <a:prstGeom prst="rect">
            <a:avLst/>
          </a:prstGeom>
          <a:noFill/>
          <a:ln>
            <a:solidFill>
              <a:srgbClr val="FEB04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3" name="Прямоугольник 22"/>
          <p:cNvSpPr/>
          <p:nvPr/>
        </p:nvSpPr>
        <p:spPr>
          <a:xfrm>
            <a:off x="4860031" y="3694656"/>
            <a:ext cx="4140000" cy="144000"/>
          </a:xfrm>
          <a:prstGeom prst="rect">
            <a:avLst/>
          </a:prstGeom>
          <a:noFill/>
          <a:ln>
            <a:solidFill>
              <a:srgbClr val="FEB04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4" name="Прямоугольник 23"/>
          <p:cNvSpPr/>
          <p:nvPr/>
        </p:nvSpPr>
        <p:spPr>
          <a:xfrm>
            <a:off x="6929262" y="2981960"/>
            <a:ext cx="2031823" cy="2358016"/>
          </a:xfrm>
          <a:prstGeom prst="rect">
            <a:avLst/>
          </a:prstGeom>
          <a:noFill/>
          <a:ln>
            <a:solidFill>
              <a:srgbClr val="FEB04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5" name="Прямоугольник 24"/>
          <p:cNvSpPr/>
          <p:nvPr/>
        </p:nvSpPr>
        <p:spPr>
          <a:xfrm>
            <a:off x="1426210" y="5120958"/>
            <a:ext cx="769526" cy="1607185"/>
          </a:xfrm>
          <a:prstGeom prst="rect">
            <a:avLst/>
          </a:prstGeom>
          <a:noFill/>
          <a:ln>
            <a:solidFill>
              <a:srgbClr val="FEB04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4" name="Прямая со стрелкой 13"/>
          <p:cNvCxnSpPr/>
          <p:nvPr/>
        </p:nvCxnSpPr>
        <p:spPr>
          <a:xfrm>
            <a:off x="4462366" y="3246568"/>
            <a:ext cx="2466896" cy="4480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2195736" y="4293096"/>
            <a:ext cx="4733526" cy="13636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Заголовок 1"/>
          <p:cNvSpPr txBox="1">
            <a:spLocks/>
          </p:cNvSpPr>
          <p:nvPr/>
        </p:nvSpPr>
        <p:spPr>
          <a:xfrm>
            <a:off x="340688" y="479107"/>
            <a:ext cx="8654373" cy="1149693"/>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pPr>
            <a:r>
              <a:rPr lang="en-US" sz="2400" b="1" dirty="0"/>
              <a:t>Environmental protection expenditures within the State Report "On the state and protection of environment of the Russian Federation in 2017"</a:t>
            </a:r>
            <a:endParaRPr lang="ru-RU" sz="2400" b="1" dirty="0"/>
          </a:p>
        </p:txBody>
      </p:sp>
    </p:spTree>
    <p:extLst>
      <p:ext uri="{BB962C8B-B14F-4D97-AF65-F5344CB8AC3E}">
        <p14:creationId xmlns:p14="http://schemas.microsoft.com/office/powerpoint/2010/main" val="13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1521" y="1279278"/>
            <a:ext cx="8640960" cy="539008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Picture 2" descr="Z:\Электронный_архив_института_кадастр\Книги\2012\068-Доклад о состоянии и об ООС 2011\Обложка.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797843"/>
            <a:ext cx="1055246" cy="1489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2169375"/>
            <a:ext cx="1039931" cy="14897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Номер слайда 3"/>
          <p:cNvSpPr>
            <a:spLocks noGrp="1"/>
          </p:cNvSpPr>
          <p:nvPr>
            <p:ph type="sldNum" sz="quarter" idx="12"/>
          </p:nvPr>
        </p:nvSpPr>
        <p:spPr/>
        <p:txBody>
          <a:bodyPr/>
          <a:lstStyle/>
          <a:p>
            <a:pPr>
              <a:defRPr/>
            </a:pPr>
            <a:fld id="{3D87BCC6-FDE2-4C92-9BEF-1AEA66466CC6}" type="slidenum">
              <a:rPr lang="ru-RU">
                <a:solidFill>
                  <a:srgbClr val="04617B">
                    <a:shade val="90000"/>
                  </a:srgbClr>
                </a:solidFill>
                <a:latin typeface="Constantia"/>
              </a:rPr>
              <a:pPr>
                <a:defRPr/>
              </a:pPr>
              <a:t>7</a:t>
            </a:fld>
            <a:endParaRPr lang="ru-RU" dirty="0">
              <a:solidFill>
                <a:srgbClr val="04617B">
                  <a:shade val="90000"/>
                </a:srgbClr>
              </a:solidFill>
              <a:latin typeface="Constantia"/>
            </a:endParaRPr>
          </a:p>
        </p:txBody>
      </p:sp>
      <p:sp>
        <p:nvSpPr>
          <p:cNvPr id="5" name="Заголовок 1"/>
          <p:cNvSpPr>
            <a:spLocks noGrp="1"/>
          </p:cNvSpPr>
          <p:nvPr>
            <p:ph type="title"/>
          </p:nvPr>
        </p:nvSpPr>
        <p:spPr>
          <a:xfrm>
            <a:off x="467544" y="404664"/>
            <a:ext cx="8070817" cy="723278"/>
          </a:xfrm>
        </p:spPr>
        <p:txBody>
          <a:bodyPr>
            <a:noAutofit/>
          </a:bodyPr>
          <a:lstStyle/>
          <a:p>
            <a:pPr algn="ctr">
              <a:lnSpc>
                <a:spcPct val="80000"/>
              </a:lnSpc>
            </a:pPr>
            <a:r>
              <a:rPr lang="en-US" sz="2400" b="1" dirty="0">
                <a:cs typeface="Arial" panose="020B0604020202020204" pitchFamily="34" charset="0"/>
              </a:rPr>
              <a:t>Territorial synthesis of environmental reporting in subject of the Russian Federation</a:t>
            </a:r>
            <a:endParaRPr lang="ru-RU" sz="2400" b="1" dirty="0">
              <a:solidFill>
                <a:srgbClr val="FF0000"/>
              </a:solidFill>
              <a:cs typeface="Arial" panose="020B0604020202020204" pitchFamily="34" charset="0"/>
            </a:endParaRPr>
          </a:p>
        </p:txBody>
      </p:sp>
      <p:sp>
        <p:nvSpPr>
          <p:cNvPr id="9" name="Скругленный прямоугольник 8"/>
          <p:cNvSpPr/>
          <p:nvPr/>
        </p:nvSpPr>
        <p:spPr>
          <a:xfrm>
            <a:off x="3823836" y="1916832"/>
            <a:ext cx="2304256"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10" name="Прямоугольник 9"/>
          <p:cNvSpPr/>
          <p:nvPr/>
        </p:nvSpPr>
        <p:spPr>
          <a:xfrm>
            <a:off x="3787832" y="2051940"/>
            <a:ext cx="2376264"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Environmental  strategy of subject of the Russian Federation</a:t>
            </a:r>
            <a:endParaRPr lang="ru-RU" sz="1200" dirty="0">
              <a:latin typeface="Arial" panose="020B0604020202020204" pitchFamily="34" charset="0"/>
              <a:cs typeface="Arial" panose="020B0604020202020204" pitchFamily="34" charset="0"/>
            </a:endParaRPr>
          </a:p>
        </p:txBody>
      </p:sp>
      <p:sp>
        <p:nvSpPr>
          <p:cNvPr id="12" name="Стрелка вправо 11"/>
          <p:cNvSpPr/>
          <p:nvPr/>
        </p:nvSpPr>
        <p:spPr>
          <a:xfrm rot="10800000">
            <a:off x="6228184" y="2119838"/>
            <a:ext cx="360040" cy="43204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3" name="Стрелка вправо 12"/>
          <p:cNvSpPr/>
          <p:nvPr/>
        </p:nvSpPr>
        <p:spPr>
          <a:xfrm rot="16200000">
            <a:off x="4831948" y="2924944"/>
            <a:ext cx="432048" cy="43204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4" name="Прямоугольник 13"/>
          <p:cNvSpPr/>
          <p:nvPr/>
        </p:nvSpPr>
        <p:spPr>
          <a:xfrm>
            <a:off x="6648511" y="3567699"/>
            <a:ext cx="2052997" cy="5232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mj-lt"/>
                <a:cs typeface="Arial" panose="020B0604020202020204" pitchFamily="34" charset="0"/>
              </a:rPr>
              <a:t>Ecological Atlas of Territory</a:t>
            </a:r>
            <a:endParaRPr lang="ru-RU" sz="1400" b="1" dirty="0">
              <a:latin typeface="+mj-lt"/>
              <a:cs typeface="Arial" panose="020B0604020202020204" pitchFamily="34" charset="0"/>
            </a:endParaRPr>
          </a:p>
        </p:txBody>
      </p:sp>
      <p:sp>
        <p:nvSpPr>
          <p:cNvPr id="15" name="Прямоугольник 14"/>
          <p:cNvSpPr/>
          <p:nvPr/>
        </p:nvSpPr>
        <p:spPr>
          <a:xfrm>
            <a:off x="539552" y="5215840"/>
            <a:ext cx="3112748" cy="73866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mj-lt"/>
                <a:cs typeface="Arial" panose="020B0604020202020204" pitchFamily="34" charset="0"/>
              </a:rPr>
              <a:t>Annual reports on the state and protection of environment</a:t>
            </a:r>
            <a:r>
              <a:rPr lang="ru-RU" sz="1400" b="1" dirty="0">
                <a:latin typeface="+mj-lt"/>
                <a:cs typeface="Arial" panose="020B0604020202020204" pitchFamily="34" charset="0"/>
              </a:rPr>
              <a:t>- </a:t>
            </a:r>
            <a:r>
              <a:rPr lang="en-GB" sz="1400" b="1" i="1" dirty="0">
                <a:latin typeface="+mj-lt"/>
                <a:cs typeface="Arial" panose="020B0604020202020204" pitchFamily="34" charset="0"/>
              </a:rPr>
              <a:t>Environmental expenditures of budgets</a:t>
            </a:r>
            <a:endParaRPr lang="ru-RU" sz="1400" b="1" i="1" dirty="0">
              <a:latin typeface="+mj-lt"/>
              <a:cs typeface="Arial" panose="020B0604020202020204" pitchFamily="34" charset="0"/>
            </a:endParaRPr>
          </a:p>
        </p:txBody>
      </p:sp>
      <p:sp>
        <p:nvSpPr>
          <p:cNvPr id="16" name="Прямоугольник 15"/>
          <p:cNvSpPr/>
          <p:nvPr/>
        </p:nvSpPr>
        <p:spPr>
          <a:xfrm>
            <a:off x="3769830" y="5301208"/>
            <a:ext cx="2556284" cy="138499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mj-lt"/>
                <a:cs typeface="Arial" panose="020B0604020202020204" pitchFamily="34" charset="0"/>
              </a:rPr>
              <a:t>Environmental open</a:t>
            </a:r>
          </a:p>
          <a:p>
            <a:r>
              <a:rPr lang="en-GB" sz="1400" b="1" dirty="0">
                <a:latin typeface="+mj-lt"/>
                <a:cs typeface="Arial" panose="020B0604020202020204" pitchFamily="34" charset="0"/>
              </a:rPr>
              <a:t>business reporting</a:t>
            </a:r>
          </a:p>
          <a:p>
            <a:r>
              <a:rPr lang="en-GB" sz="1400" dirty="0">
                <a:latin typeface="+mj-lt"/>
              </a:rPr>
              <a:t>According to the</a:t>
            </a:r>
            <a:r>
              <a:rPr lang="ru-RU" sz="1400" dirty="0">
                <a:latin typeface="+mj-lt"/>
              </a:rPr>
              <a:t> </a:t>
            </a:r>
            <a:r>
              <a:rPr lang="en-US" sz="1400" dirty="0">
                <a:latin typeface="+mj-lt"/>
              </a:rPr>
              <a:t>Global Reporting Initiative G</a:t>
            </a:r>
            <a:r>
              <a:rPr lang="ru-RU" sz="1400" dirty="0">
                <a:latin typeface="+mj-lt"/>
              </a:rPr>
              <a:t>4 - </a:t>
            </a:r>
            <a:r>
              <a:rPr lang="en-GB" sz="1400" b="1" i="1" dirty="0">
                <a:latin typeface="+mj-lt"/>
              </a:rPr>
              <a:t>Environmental Expenditures of Companies</a:t>
            </a:r>
            <a:endParaRPr lang="ru-RU" sz="1200" b="1" dirty="0">
              <a:latin typeface="Arial" panose="020B0604020202020204" pitchFamily="34" charset="0"/>
              <a:cs typeface="Arial" panose="020B0604020202020204" pitchFamily="34" charset="0"/>
            </a:endParaRPr>
          </a:p>
        </p:txBody>
      </p:sp>
      <p:pic>
        <p:nvPicPr>
          <p:cNvPr id="17" name="Picture 6" descr="Y:\Электронный_архив_НПП\!!!Книги\2014\Доклад об ООС в 2013 году обложка!.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0398" y="2525853"/>
            <a:ext cx="1179523" cy="1489729"/>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pic>
        <p:nvPicPr>
          <p:cNvPr id="18" name="Picture 3" descr="Y:\Server_doc_2\__Материалы по проектам (рабочие)\2017\Департамент ООС ЯО\ДОКЛАД о сост. окруж. среды ЯО в 2015-2016 годах\Работа по тексту Доклада-2016\Макет\Макет 06.12.2017\Obloga_preview!.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2780" y="2887140"/>
            <a:ext cx="1142189" cy="1507149"/>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6599176" y="4113073"/>
            <a:ext cx="2293304" cy="1908215"/>
          </a:xfrm>
          <a:prstGeom prst="rect">
            <a:avLst/>
          </a:prstGeom>
        </p:spPr>
        <p:txBody>
          <a:bodyPr wrap="square">
            <a:spAutoFit/>
          </a:bodyPr>
          <a:lstStyle/>
          <a:p>
            <a:r>
              <a:rPr lang="en-GB" sz="1200" dirty="0">
                <a:latin typeface="+mj-lt"/>
                <a:cs typeface="Arial" panose="020B0604020202020204" pitchFamily="34" charset="0"/>
              </a:rPr>
              <a:t>1. Environmental state</a:t>
            </a:r>
          </a:p>
          <a:p>
            <a:r>
              <a:rPr lang="en-GB" sz="1200" dirty="0">
                <a:latin typeface="+mj-lt"/>
                <a:cs typeface="Arial" panose="020B0604020202020204" pitchFamily="34" charset="0"/>
              </a:rPr>
              <a:t>2. </a:t>
            </a:r>
            <a:r>
              <a:rPr lang="en-GB" sz="1200" dirty="0">
                <a:cs typeface="Arial" panose="020B0604020202020204" pitchFamily="34" charset="0"/>
              </a:rPr>
              <a:t>Environmental </a:t>
            </a:r>
            <a:r>
              <a:rPr lang="en-GB" sz="1200" dirty="0">
                <a:latin typeface="+mj-lt"/>
                <a:cs typeface="Arial" panose="020B0604020202020204" pitchFamily="34" charset="0"/>
              </a:rPr>
              <a:t>changes</a:t>
            </a:r>
          </a:p>
          <a:p>
            <a:r>
              <a:rPr lang="en-GB" sz="1200" dirty="0">
                <a:latin typeface="+mj-lt"/>
                <a:cs typeface="Arial" panose="020B0604020202020204" pitchFamily="34" charset="0"/>
              </a:rPr>
              <a:t>3. Improving environmental sustainability </a:t>
            </a:r>
            <a:r>
              <a:rPr lang="ru-RU" sz="1200" dirty="0">
                <a:latin typeface="+mj-lt"/>
                <a:cs typeface="Arial" panose="020B0604020202020204" pitchFamily="34" charset="0"/>
              </a:rPr>
              <a:t>- </a:t>
            </a:r>
          </a:p>
          <a:p>
            <a:r>
              <a:rPr lang="en-US" sz="1400" b="1" i="1" dirty="0">
                <a:latin typeface="+mj-lt"/>
                <a:cs typeface="Arial" panose="020B0604020202020204" pitchFamily="34" charset="0"/>
              </a:rPr>
              <a:t>Comparison of environmental </a:t>
            </a:r>
            <a:r>
              <a:rPr lang="en-GB" sz="1400" b="1" i="1" dirty="0">
                <a:cs typeface="Arial" panose="020B0604020202020204" pitchFamily="34" charset="0"/>
              </a:rPr>
              <a:t>expenditures </a:t>
            </a:r>
            <a:r>
              <a:rPr lang="en-US" sz="1400" b="1" i="1" dirty="0">
                <a:latin typeface="+mj-lt"/>
                <a:cs typeface="Arial" panose="020B0604020202020204" pitchFamily="34" charset="0"/>
              </a:rPr>
              <a:t>and changes in the environmental situation in the region</a:t>
            </a:r>
            <a:endParaRPr lang="ru-RU" sz="1400" b="1" i="1" dirty="0">
              <a:latin typeface="+mj-lt"/>
              <a:cs typeface="Arial" panose="020B0604020202020204" pitchFamily="34" charset="0"/>
            </a:endParaRPr>
          </a:p>
        </p:txBody>
      </p:sp>
      <p:pic>
        <p:nvPicPr>
          <p:cNvPr id="20"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7257" y="3501008"/>
            <a:ext cx="2157413" cy="187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Стрелка вправо 21"/>
          <p:cNvSpPr/>
          <p:nvPr/>
        </p:nvSpPr>
        <p:spPr>
          <a:xfrm>
            <a:off x="3347864" y="2119838"/>
            <a:ext cx="360040" cy="43204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23"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52815" y="1385035"/>
            <a:ext cx="1584325" cy="216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16308" y="3613035"/>
            <a:ext cx="1076171" cy="1520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383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33" y="548680"/>
            <a:ext cx="8229600" cy="648072"/>
          </a:xfrm>
        </p:spPr>
        <p:txBody>
          <a:bodyPr>
            <a:noAutofit/>
          </a:bodyPr>
          <a:lstStyle/>
          <a:p>
            <a:pPr algn="ctr">
              <a:lnSpc>
                <a:spcPct val="80000"/>
              </a:lnSpc>
            </a:pPr>
            <a:r>
              <a:rPr lang="en-US" sz="2400" b="1" dirty="0">
                <a:cs typeface="Arial" panose="020B0604020202020204" pitchFamily="34" charset="0"/>
              </a:rPr>
              <a:t>Development of methodology for building a System of economic environmental accounts</a:t>
            </a:r>
            <a:endParaRPr lang="ru-RU" sz="2400" b="1" dirty="0">
              <a:cs typeface="Arial" panose="020B0604020202020204" pitchFamily="34" charset="0"/>
            </a:endParaRPr>
          </a:p>
        </p:txBody>
      </p:sp>
      <p:sp>
        <p:nvSpPr>
          <p:cNvPr id="4" name="Номер слайда 3"/>
          <p:cNvSpPr>
            <a:spLocks noGrp="1"/>
          </p:cNvSpPr>
          <p:nvPr>
            <p:ph type="sldNum" sz="quarter" idx="12"/>
          </p:nvPr>
        </p:nvSpPr>
        <p:spPr/>
        <p:txBody>
          <a:bodyPr/>
          <a:lstStyle/>
          <a:p>
            <a:fld id="{50DCD1B6-2CF3-4217-AEAF-E5434A4F2DC9}" type="slidenum">
              <a:rPr lang="ru-RU" smtClean="0"/>
              <a:pPr/>
              <a:t>8</a:t>
            </a:fld>
            <a:endParaRPr lang="ru-RU"/>
          </a:p>
        </p:txBody>
      </p:sp>
      <p:grpSp>
        <p:nvGrpSpPr>
          <p:cNvPr id="6" name="Группа 104"/>
          <p:cNvGrpSpPr>
            <a:grpSpLocks/>
          </p:cNvGrpSpPr>
          <p:nvPr/>
        </p:nvGrpSpPr>
        <p:grpSpPr bwMode="auto">
          <a:xfrm>
            <a:off x="336732" y="1359916"/>
            <a:ext cx="8430675" cy="4633586"/>
            <a:chOff x="3331623" y="1268761"/>
            <a:chExt cx="5632865" cy="5127991"/>
          </a:xfrm>
        </p:grpSpPr>
        <p:sp>
          <p:nvSpPr>
            <p:cNvPr id="11" name="Скругленный прямоугольник 10"/>
            <p:cNvSpPr/>
            <p:nvPr/>
          </p:nvSpPr>
          <p:spPr>
            <a:xfrm>
              <a:off x="7308304" y="1268761"/>
              <a:ext cx="1656184" cy="1008111"/>
            </a:xfrm>
            <a:prstGeom prst="roundRect">
              <a:avLst/>
            </a:prstGeom>
            <a:effectLst>
              <a:outerShdw blurRad="57150" dist="38100" dir="5400000" algn="ctr" rotWithShape="0">
                <a:schemeClr val="accent3">
                  <a:shade val="9000"/>
                  <a:alpha val="48000"/>
                  <a:satMod val="105000"/>
                </a:schemeClr>
              </a:outerShdw>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Development of methodological approaches to the building of an integrated system of environmental economic accounts in physical and monetary terms for the Russian Federation</a:t>
              </a:r>
              <a:endParaRPr lang="ru-RU" sz="800" dirty="0">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7308304" y="2650906"/>
              <a:ext cx="1656184" cy="77551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Development of applied algorithms for building accounts</a:t>
              </a:r>
              <a:endParaRPr lang="ru-RU" sz="800" dirty="0">
                <a:solidFill>
                  <a:srgbClr val="FF0000"/>
                </a:solidFill>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7308772" y="3894864"/>
              <a:ext cx="1655716" cy="1207234"/>
            </a:xfrm>
            <a:prstGeom prst="roundRect">
              <a:avLst/>
            </a:prstGeom>
            <a:solidFill>
              <a:schemeClr val="bg2">
                <a:lumMod val="75000"/>
              </a:schemeClr>
            </a:solidFill>
            <a:ln w="25400"/>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n-US" sz="800" b="1" dirty="0">
                  <a:latin typeface="Arial" panose="020B0604020202020204" pitchFamily="34" charset="0"/>
                  <a:cs typeface="Arial" panose="020B0604020202020204" pitchFamily="34" charset="0"/>
                </a:rPr>
                <a:t>Development of methodological recommendations on the introduction of environmental accounts in the statistical practice of the Russian Federation, in accordance with SEEA 2012</a:t>
              </a:r>
              <a:endParaRPr lang="ru-RU" sz="800" b="1" dirty="0">
                <a:solidFill>
                  <a:srgbClr val="FF0000"/>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7308304" y="5534198"/>
              <a:ext cx="1656184" cy="86255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Development of the draft roadmap for the implementation of SEEA accounts in the statistical practice of the Russian Federation</a:t>
              </a:r>
              <a:endParaRPr lang="ru-RU" sz="800" dirty="0">
                <a:solidFill>
                  <a:srgbClr val="FF0000"/>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3336960" y="1340203"/>
              <a:ext cx="2307758" cy="431830"/>
            </a:xfrm>
            <a:prstGeom prst="roundRect">
              <a:avLst/>
            </a:prstGeom>
            <a:solidFill>
              <a:schemeClr val="bg1">
                <a:lumMod val="95000"/>
              </a:schemeClr>
            </a:solidFill>
            <a:ln w="190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Recommendations for the implementation of the methodological approaches of SEEA and foreign experience in the Russian Federation</a:t>
              </a:r>
              <a:endParaRPr lang="ru-RU" sz="800" dirty="0">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3331623" y="1939986"/>
              <a:ext cx="2309346" cy="666433"/>
            </a:xfrm>
            <a:prstGeom prst="roundRect">
              <a:avLst/>
            </a:prstGeom>
            <a:solidFill>
              <a:schemeClr val="bg1">
                <a:lumMod val="95000"/>
              </a:schemeClr>
            </a:solidFill>
            <a:ln w="190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The results of the analysis of the cells of the SEEA accounts from the point of view of the information supply with official data (statistical and administrative), along  with defining the possibility for increasing the information supply</a:t>
              </a:r>
              <a:endParaRPr lang="ru-RU" sz="800" dirty="0">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3352834" y="5877598"/>
              <a:ext cx="2291885" cy="498510"/>
            </a:xfrm>
            <a:prstGeom prst="roundRect">
              <a:avLst/>
            </a:prstGeom>
            <a:solidFill>
              <a:schemeClr val="bg1">
                <a:lumMod val="95000"/>
              </a:schemeClr>
            </a:solidFill>
            <a:ln w="190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Developed methodological approaches to the accounts compilation (in three groups)</a:t>
              </a:r>
              <a:endParaRPr lang="ru-RU" sz="800" dirty="0">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3335371" y="2782959"/>
              <a:ext cx="2309346" cy="360388"/>
            </a:xfrm>
            <a:prstGeom prst="roundRect">
              <a:avLst/>
            </a:prstGeom>
            <a:solidFill>
              <a:schemeClr val="bg1">
                <a:lumMod val="95000"/>
              </a:schemeClr>
            </a:solidFill>
            <a:ln w="190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Results of cell analysis regarding methodological elaboration</a:t>
              </a:r>
              <a:endParaRPr lang="ru-RU" sz="800" dirty="0">
                <a:latin typeface="Arial" panose="020B0604020202020204" pitchFamily="34" charset="0"/>
                <a:cs typeface="Arial" panose="020B0604020202020204" pitchFamily="34" charset="0"/>
              </a:endParaRPr>
            </a:p>
          </p:txBody>
        </p:sp>
        <p:sp>
          <p:nvSpPr>
            <p:cNvPr id="20" name="Скругленный прямоугольник 19"/>
            <p:cNvSpPr/>
            <p:nvPr/>
          </p:nvSpPr>
          <p:spPr>
            <a:xfrm>
              <a:off x="3338546" y="3341171"/>
              <a:ext cx="2304585" cy="456492"/>
            </a:xfrm>
            <a:prstGeom prst="roundRect">
              <a:avLst/>
            </a:prstGeom>
            <a:solidFill>
              <a:schemeClr val="bg1">
                <a:lumMod val="95000"/>
              </a:schemeClr>
            </a:solidFill>
            <a:ln w="190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Results of analysis of official data sources (statistical and administrative) regarding capacity for producing data needed for SEEA</a:t>
              </a:r>
              <a:endParaRPr lang="ru-RU" sz="800" dirty="0">
                <a:latin typeface="Arial" panose="020B0604020202020204" pitchFamily="34" charset="0"/>
                <a:cs typeface="Arial" panose="020B0604020202020204" pitchFamily="34" charset="0"/>
              </a:endParaRPr>
            </a:p>
          </p:txBody>
        </p:sp>
        <p:sp>
          <p:nvSpPr>
            <p:cNvPr id="21" name="Скругленный прямоугольник 20"/>
            <p:cNvSpPr/>
            <p:nvPr/>
          </p:nvSpPr>
          <p:spPr>
            <a:xfrm>
              <a:off x="3334004" y="5021303"/>
              <a:ext cx="2304585" cy="638220"/>
            </a:xfrm>
            <a:prstGeom prst="roundRect">
              <a:avLst/>
            </a:prstGeom>
            <a:solidFill>
              <a:schemeClr val="bg1">
                <a:lumMod val="95000"/>
              </a:schemeClr>
            </a:solidFill>
            <a:ln w="190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Priority of accounts to be completed is determined, taking into account:</a:t>
              </a:r>
            </a:p>
            <a:p>
              <a:pPr fontAlgn="auto">
                <a:spcBef>
                  <a:spcPts val="0"/>
                </a:spcBef>
                <a:spcAft>
                  <a:spcPts val="0"/>
                </a:spcAft>
                <a:defRPr/>
              </a:pPr>
              <a:r>
                <a:rPr lang="en-US" sz="800" dirty="0">
                  <a:latin typeface="Arial" panose="020B0604020202020204" pitchFamily="34" charset="0"/>
                  <a:cs typeface="Arial" panose="020B0604020202020204" pitchFamily="34" charset="0"/>
                </a:rPr>
                <a:t>- information safety;</a:t>
              </a:r>
            </a:p>
            <a:p>
              <a:pPr fontAlgn="auto">
                <a:spcBef>
                  <a:spcPts val="0"/>
                </a:spcBef>
                <a:spcAft>
                  <a:spcPts val="0"/>
                </a:spcAft>
                <a:defRPr/>
              </a:pPr>
              <a:r>
                <a:rPr lang="en-US" sz="800" dirty="0">
                  <a:latin typeface="Arial" panose="020B0604020202020204" pitchFamily="34" charset="0"/>
                  <a:cs typeface="Arial" panose="020B0604020202020204" pitchFamily="34" charset="0"/>
                </a:rPr>
                <a:t>- methodological elaboration;</a:t>
              </a:r>
            </a:p>
            <a:p>
              <a:pPr fontAlgn="auto">
                <a:spcBef>
                  <a:spcPts val="0"/>
                </a:spcBef>
                <a:spcAft>
                  <a:spcPts val="0"/>
                </a:spcAft>
                <a:defRPr/>
              </a:pPr>
              <a:r>
                <a:rPr lang="en-US" sz="800" dirty="0">
                  <a:latin typeface="Arial" panose="020B0604020202020204" pitchFamily="34" charset="0"/>
                  <a:cs typeface="Arial" panose="020B0604020202020204" pitchFamily="34" charset="0"/>
                </a:rPr>
                <a:t>- relevance</a:t>
              </a:r>
              <a:endParaRPr lang="ru-RU" sz="800" dirty="0">
                <a:latin typeface="Arial" panose="020B0604020202020204" pitchFamily="34" charset="0"/>
                <a:cs typeface="Arial" panose="020B0604020202020204" pitchFamily="34" charset="0"/>
              </a:endParaRPr>
            </a:p>
          </p:txBody>
        </p:sp>
        <p:sp>
          <p:nvSpPr>
            <p:cNvPr id="22" name="Скругленный прямоугольник 21"/>
            <p:cNvSpPr/>
            <p:nvPr/>
          </p:nvSpPr>
          <p:spPr>
            <a:xfrm>
              <a:off x="3347307" y="3958582"/>
              <a:ext cx="2291885" cy="861460"/>
            </a:xfrm>
            <a:prstGeom prst="roundRect">
              <a:avLst/>
            </a:prstGeom>
            <a:solidFill>
              <a:schemeClr val="bg1">
                <a:lumMod val="95000"/>
              </a:schemeClr>
            </a:solidFill>
            <a:ln w="190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sz="800" dirty="0">
                  <a:latin typeface="Arial" panose="020B0604020202020204" pitchFamily="34" charset="0"/>
                  <a:cs typeface="Arial" panose="020B0604020202020204" pitchFamily="34" charset="0"/>
                </a:rPr>
                <a:t>The directions for increasing the information support of SEEA accounts are defined:</a:t>
              </a:r>
            </a:p>
            <a:p>
              <a:pPr fontAlgn="auto">
                <a:spcBef>
                  <a:spcPts val="0"/>
                </a:spcBef>
                <a:spcAft>
                  <a:spcPts val="0"/>
                </a:spcAft>
                <a:defRPr/>
              </a:pPr>
              <a:r>
                <a:rPr lang="en-US" sz="800" dirty="0">
                  <a:latin typeface="Arial" panose="020B0604020202020204" pitchFamily="34" charset="0"/>
                  <a:cs typeface="Arial" panose="020B0604020202020204" pitchFamily="34" charset="0"/>
                </a:rPr>
                <a:t>- obtaining data that is not currently available;</a:t>
              </a:r>
            </a:p>
            <a:p>
              <a:pPr fontAlgn="auto">
                <a:spcBef>
                  <a:spcPts val="0"/>
                </a:spcBef>
                <a:spcAft>
                  <a:spcPts val="0"/>
                </a:spcAft>
                <a:defRPr/>
              </a:pPr>
              <a:r>
                <a:rPr lang="en-US" sz="800" dirty="0">
                  <a:latin typeface="Arial" panose="020B0604020202020204" pitchFamily="34" charset="0"/>
                  <a:cs typeface="Arial" panose="020B0604020202020204" pitchFamily="34" charset="0"/>
                </a:rPr>
                <a:t>- interagency interaction / exchange and coordination of information flows</a:t>
              </a:r>
              <a:endParaRPr lang="ru-RU" sz="800" dirty="0">
                <a:latin typeface="Arial" panose="020B0604020202020204" pitchFamily="34" charset="0"/>
                <a:cs typeface="Arial" panose="020B0604020202020204" pitchFamily="34" charset="0"/>
              </a:endParaRPr>
            </a:p>
          </p:txBody>
        </p:sp>
        <p:cxnSp>
          <p:nvCxnSpPr>
            <p:cNvPr id="34" name="Прямая со стрелкой 33"/>
            <p:cNvCxnSpPr/>
            <p:nvPr/>
          </p:nvCxnSpPr>
          <p:spPr>
            <a:xfrm>
              <a:off x="5644719" y="1484676"/>
              <a:ext cx="16640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648971" y="6256722"/>
              <a:ext cx="11592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flipV="1">
              <a:off x="6795968" y="5012601"/>
              <a:ext cx="7991" cy="12441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6795968" y="5012601"/>
              <a:ext cx="504811" cy="95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8" name="Группа 173"/>
            <p:cNvGrpSpPr>
              <a:grpSpLocks/>
            </p:cNvGrpSpPr>
            <p:nvPr/>
          </p:nvGrpSpPr>
          <p:grpSpPr bwMode="auto">
            <a:xfrm>
              <a:off x="5632414" y="1593935"/>
              <a:ext cx="1680143" cy="4583097"/>
              <a:chOff x="5632414" y="1593935"/>
              <a:chExt cx="1680143" cy="4583097"/>
            </a:xfrm>
          </p:grpSpPr>
          <p:cxnSp>
            <p:nvCxnSpPr>
              <p:cNvPr id="57" name="Прямая со стрелкой 56"/>
              <p:cNvCxnSpPr/>
              <p:nvPr/>
            </p:nvCxnSpPr>
            <p:spPr>
              <a:xfrm flipV="1">
                <a:off x="6263528" y="4705940"/>
                <a:ext cx="1040483" cy="335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Соединительная линия уступом 57"/>
              <p:cNvCxnSpPr/>
              <p:nvPr/>
            </p:nvCxnSpPr>
            <p:spPr>
              <a:xfrm>
                <a:off x="5648971" y="1593935"/>
                <a:ext cx="1659334" cy="1444730"/>
              </a:xfrm>
              <a:prstGeom prst="bentConnector3">
                <a:avLst>
                  <a:gd name="adj1" fmla="val 53507"/>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5648504" y="4389312"/>
                <a:ext cx="1664053"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5632414" y="5449127"/>
                <a:ext cx="62109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6254800" y="5432945"/>
                <a:ext cx="3003" cy="5077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6253509" y="5949041"/>
                <a:ext cx="1050501"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flipV="1">
                <a:off x="5636529" y="4218647"/>
                <a:ext cx="719828" cy="683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6362519" y="4204454"/>
                <a:ext cx="13805" cy="19725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V="1">
                <a:off x="6374636" y="6177031"/>
                <a:ext cx="926143"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Группа 172"/>
            <p:cNvGrpSpPr>
              <a:grpSpLocks/>
            </p:cNvGrpSpPr>
            <p:nvPr/>
          </p:nvGrpSpPr>
          <p:grpSpPr bwMode="auto">
            <a:xfrm>
              <a:off x="5631787" y="2195079"/>
              <a:ext cx="1685575" cy="2700185"/>
              <a:chOff x="5631787" y="2195079"/>
              <a:chExt cx="1685575" cy="2700185"/>
            </a:xfrm>
          </p:grpSpPr>
          <p:cxnSp>
            <p:nvCxnSpPr>
              <p:cNvPr id="47" name="Прямая со стрелкой 46"/>
              <p:cNvCxnSpPr/>
              <p:nvPr/>
            </p:nvCxnSpPr>
            <p:spPr>
              <a:xfrm>
                <a:off x="6369421" y="3278150"/>
                <a:ext cx="93812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Соединительная линия уступом 47"/>
              <p:cNvCxnSpPr/>
              <p:nvPr/>
            </p:nvCxnSpPr>
            <p:spPr>
              <a:xfrm>
                <a:off x="5644718" y="2317776"/>
                <a:ext cx="1659292" cy="826351"/>
              </a:xfrm>
              <a:prstGeom prst="bentConnector3">
                <a:avLst>
                  <a:gd name="adj1" fmla="val 59205"/>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644717" y="2195079"/>
                <a:ext cx="115924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6803959" y="2195079"/>
                <a:ext cx="2" cy="231399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6803961" y="4509077"/>
                <a:ext cx="504811"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Соединительная линия уступом 51"/>
              <p:cNvCxnSpPr/>
              <p:nvPr/>
            </p:nvCxnSpPr>
            <p:spPr>
              <a:xfrm>
                <a:off x="5652611" y="3054751"/>
                <a:ext cx="1664751" cy="1213941"/>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5631787" y="3633286"/>
                <a:ext cx="817802" cy="7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6446502" y="3643722"/>
                <a:ext cx="1360" cy="12515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V="1">
                <a:off x="6447862" y="4880577"/>
                <a:ext cx="869500" cy="1468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5649014" y="2896285"/>
                <a:ext cx="166405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40" name="Прямая со стрелкой 39"/>
            <p:cNvCxnSpPr/>
            <p:nvPr/>
          </p:nvCxnSpPr>
          <p:spPr>
            <a:xfrm>
              <a:off x="8135836" y="2276894"/>
              <a:ext cx="560" cy="37401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8135836" y="3426424"/>
              <a:ext cx="794" cy="46844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8136396" y="5102099"/>
              <a:ext cx="234" cy="43209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642584" y="6097340"/>
              <a:ext cx="1467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flipV="1">
              <a:off x="7092879" y="1772034"/>
              <a:ext cx="11308" cy="4325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7092878" y="1772034"/>
              <a:ext cx="21589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3" name="TextBox 171"/>
          <p:cNvSpPr txBox="1">
            <a:spLocks noChangeArrowheads="1"/>
          </p:cNvSpPr>
          <p:nvPr/>
        </p:nvSpPr>
        <p:spPr bwMode="auto">
          <a:xfrm>
            <a:off x="227439" y="6165304"/>
            <a:ext cx="8280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ru-RU" sz="1000" dirty="0">
                <a:latin typeface="Arial" charset="0"/>
              </a:rPr>
              <a:t>Colors on the diagram indicate the nature of the use of the results of the first stage for obtaining the final results of the project, including for : regulatory methodological </a:t>
            </a:r>
            <a:r>
              <a:rPr lang="ru-RU" altLang="ru-RU" sz="1000" dirty="0">
                <a:latin typeface="Arial" charset="0"/>
              </a:rPr>
              <a:t>(</a:t>
            </a:r>
            <a:r>
              <a:rPr lang="en-US" altLang="ru-RU" sz="1000" b="1" dirty="0">
                <a:solidFill>
                  <a:srgbClr val="FF0000"/>
                </a:solidFill>
                <a:latin typeface="Arial" charset="0"/>
              </a:rPr>
              <a:t>red</a:t>
            </a:r>
            <a:r>
              <a:rPr lang="ru-RU" altLang="ru-RU" sz="1000" dirty="0">
                <a:latin typeface="Arial" charset="0"/>
              </a:rPr>
              <a:t>); </a:t>
            </a:r>
            <a:r>
              <a:rPr lang="en-GB" altLang="ru-RU" sz="1000" dirty="0">
                <a:latin typeface="Arial" charset="0"/>
              </a:rPr>
              <a:t>information methodological </a:t>
            </a:r>
            <a:r>
              <a:rPr lang="ru-RU" altLang="ru-RU" sz="1000" dirty="0">
                <a:latin typeface="Arial" charset="0"/>
              </a:rPr>
              <a:t>(</a:t>
            </a:r>
            <a:r>
              <a:rPr lang="en-US" altLang="ru-RU" sz="1000" b="1" dirty="0">
                <a:solidFill>
                  <a:srgbClr val="00B050"/>
                </a:solidFill>
                <a:latin typeface="Arial" charset="0"/>
              </a:rPr>
              <a:t>green</a:t>
            </a:r>
            <a:r>
              <a:rPr lang="ru-RU" altLang="ru-RU" sz="1000" dirty="0">
                <a:latin typeface="Arial" charset="0"/>
              </a:rPr>
              <a:t>); </a:t>
            </a:r>
            <a:r>
              <a:rPr lang="en-GB" altLang="ru-RU" sz="1000" dirty="0">
                <a:latin typeface="Arial" charset="0"/>
              </a:rPr>
              <a:t>organizational administrative </a:t>
            </a:r>
            <a:r>
              <a:rPr lang="ru-RU" altLang="ru-RU" sz="1000" dirty="0">
                <a:latin typeface="Arial" charset="0"/>
              </a:rPr>
              <a:t> (</a:t>
            </a:r>
            <a:r>
              <a:rPr lang="en-US" altLang="ru-RU" sz="1000" b="1" dirty="0">
                <a:solidFill>
                  <a:schemeClr val="accent1"/>
                </a:solidFill>
                <a:latin typeface="Arial" charset="0"/>
              </a:rPr>
              <a:t>blue</a:t>
            </a:r>
            <a:r>
              <a:rPr lang="ru-RU" altLang="ru-RU" sz="1000" dirty="0">
                <a:latin typeface="Arial" charset="0"/>
              </a:rPr>
              <a:t>)</a:t>
            </a:r>
            <a:r>
              <a:rPr lang="en-US" altLang="ru-RU" sz="1000" dirty="0">
                <a:latin typeface="Arial" charset="0"/>
              </a:rPr>
              <a:t> substantiation</a:t>
            </a:r>
            <a:endParaRPr lang="ru-RU" altLang="ru-RU" sz="1000" dirty="0">
              <a:latin typeface="Arial" charset="0"/>
            </a:endParaRPr>
          </a:p>
        </p:txBody>
      </p:sp>
      <p:cxnSp>
        <p:nvCxnSpPr>
          <p:cNvPr id="90" name="Прямая соединительная линия 89"/>
          <p:cNvCxnSpPr/>
          <p:nvPr/>
        </p:nvCxnSpPr>
        <p:spPr bwMode="auto">
          <a:xfrm flipH="1">
            <a:off x="4714662" y="4468741"/>
            <a:ext cx="1666" cy="4381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bwMode="auto">
          <a:xfrm>
            <a:off x="3788897" y="4903767"/>
            <a:ext cx="93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bwMode="auto">
          <a:xfrm flipV="1">
            <a:off x="3794750" y="3362404"/>
            <a:ext cx="1107872"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bwMode="auto">
          <a:xfrm>
            <a:off x="4902622" y="3181687"/>
            <a:ext cx="2036" cy="180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13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236" y="548680"/>
            <a:ext cx="8856984" cy="722344"/>
          </a:xfrm>
        </p:spPr>
        <p:txBody>
          <a:bodyPr>
            <a:noAutofit/>
          </a:bodyPr>
          <a:lstStyle/>
          <a:p>
            <a:pPr algn="ctr">
              <a:lnSpc>
                <a:spcPct val="80000"/>
              </a:lnSpc>
            </a:pPr>
            <a:r>
              <a:rPr lang="en-US" sz="2400" b="1" dirty="0">
                <a:cs typeface="Arial" panose="020B0604020202020204" pitchFamily="34" charset="0"/>
              </a:rPr>
              <a:t>Analysis of available information for compiling accounts as a key element of research</a:t>
            </a:r>
            <a:endParaRPr lang="ru-RU" sz="2400" b="1" dirty="0">
              <a:solidFill>
                <a:srgbClr val="FF0000"/>
              </a:solidFill>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9</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279301834"/>
              </p:ext>
            </p:extLst>
          </p:nvPr>
        </p:nvGraphicFramePr>
        <p:xfrm>
          <a:off x="323528" y="1772816"/>
          <a:ext cx="8424936" cy="4018404"/>
        </p:xfrm>
        <a:graphic>
          <a:graphicData uri="http://schemas.openxmlformats.org/drawingml/2006/table">
            <a:tbl>
              <a:tblPr firstRow="1" firstCol="1" bandRow="1"/>
              <a:tblGrid>
                <a:gridCol w="36004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47989">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768235">
                  <a:extLst>
                    <a:ext uri="{9D8B030D-6E8A-4147-A177-3AD203B41FA5}">
                      <a16:colId xmlns:a16="http://schemas.microsoft.com/office/drawing/2014/main" val="20006"/>
                    </a:ext>
                  </a:extLst>
                </a:gridCol>
                <a:gridCol w="671925">
                  <a:extLst>
                    <a:ext uri="{9D8B030D-6E8A-4147-A177-3AD203B41FA5}">
                      <a16:colId xmlns:a16="http://schemas.microsoft.com/office/drawing/2014/main" val="20007"/>
                    </a:ext>
                  </a:extLst>
                </a:gridCol>
                <a:gridCol w="696227">
                  <a:extLst>
                    <a:ext uri="{9D8B030D-6E8A-4147-A177-3AD203B41FA5}">
                      <a16:colId xmlns:a16="http://schemas.microsoft.com/office/drawing/2014/main" val="20008"/>
                    </a:ext>
                  </a:extLst>
                </a:gridCol>
              </a:tblGrid>
              <a:tr h="135967">
                <a:tc rowSpan="5">
                  <a:txBody>
                    <a:bodyPr/>
                    <a:lstStyle/>
                    <a:p>
                      <a:pPr algn="ctr">
                        <a:lnSpc>
                          <a:spcPct val="115000"/>
                        </a:lnSpc>
                        <a:spcAft>
                          <a:spcPts val="0"/>
                        </a:spcAft>
                      </a:pPr>
                      <a:r>
                        <a:rPr lang="ru-RU" sz="800" dirty="0">
                          <a:solidFill>
                            <a:srgbClr val="000000"/>
                          </a:solidFill>
                          <a:effectLst/>
                          <a:latin typeface="Arial"/>
                          <a:ea typeface="Times New Roman"/>
                          <a:cs typeface="Times New Roman"/>
                        </a:rPr>
                        <a:t>№ п/п</a:t>
                      </a:r>
                      <a:endParaRPr lang="ru-RU" sz="800" dirty="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800" dirty="0">
                          <a:solidFill>
                            <a:srgbClr val="000000"/>
                          </a:solidFill>
                          <a:effectLst/>
                          <a:latin typeface="Arial"/>
                          <a:ea typeface="Times New Roman"/>
                          <a:cs typeface="Times New Roman"/>
                        </a:rPr>
                        <a:t>Наименование показателя</a:t>
                      </a:r>
                      <a:endParaRPr lang="ru-RU" sz="800" dirty="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ru-RU" sz="800" dirty="0">
                          <a:solidFill>
                            <a:srgbClr val="000000"/>
                          </a:solidFill>
                          <a:effectLst/>
                          <a:latin typeface="Arial"/>
                          <a:ea typeface="Times New Roman"/>
                          <a:cs typeface="Times New Roman"/>
                        </a:rPr>
                        <a:t>Пользователи</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4">
                  <a:txBody>
                    <a:bodyPr/>
                    <a:lstStyle/>
                    <a:p>
                      <a:pPr algn="ctr">
                        <a:lnSpc>
                          <a:spcPct val="115000"/>
                        </a:lnSpc>
                        <a:spcAft>
                          <a:spcPts val="0"/>
                        </a:spcAft>
                      </a:pPr>
                      <a:r>
                        <a:rPr lang="ru-RU" sz="800">
                          <a:solidFill>
                            <a:srgbClr val="000000"/>
                          </a:solidFill>
                          <a:effectLst/>
                          <a:latin typeface="Arial"/>
                          <a:ea typeface="Times New Roman"/>
                          <a:cs typeface="Times New Roman"/>
                        </a:rPr>
                        <a:t>Итого</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5967">
                <a:tc vMerge="1">
                  <a:txBody>
                    <a:bodyPr/>
                    <a:lstStyle/>
                    <a:p>
                      <a:endParaRPr lang="ru-RU"/>
                    </a:p>
                  </a:txBody>
                  <a:tcPr/>
                </a:tc>
                <a:tc vMerge="1">
                  <a:txBody>
                    <a:bodyPr/>
                    <a:lstStyle/>
                    <a:p>
                      <a:endParaRPr lang="ru-RU"/>
                    </a:p>
                  </a:txBody>
                  <a:tcPr/>
                </a:tc>
                <a:tc gridSpan="3">
                  <a:txBody>
                    <a:bodyPr/>
                    <a:lstStyle/>
                    <a:p>
                      <a:pPr algn="ctr">
                        <a:lnSpc>
                          <a:spcPct val="115000"/>
                        </a:lnSpc>
                        <a:spcAft>
                          <a:spcPts val="0"/>
                        </a:spcAft>
                      </a:pPr>
                      <a:r>
                        <a:rPr lang="ru-RU" sz="800">
                          <a:solidFill>
                            <a:srgbClr val="000000"/>
                          </a:solidFill>
                          <a:effectLst/>
                          <a:latin typeface="Arial"/>
                          <a:ea typeface="Times New Roman"/>
                          <a:cs typeface="Times New Roman"/>
                        </a:rPr>
                        <a:t>Отрасли</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3">
                  <a:txBody>
                    <a:bodyPr/>
                    <a:lstStyle/>
                    <a:p>
                      <a:pPr algn="ctr">
                        <a:lnSpc>
                          <a:spcPct val="115000"/>
                        </a:lnSpc>
                        <a:spcAft>
                          <a:spcPts val="0"/>
                        </a:spcAft>
                      </a:pPr>
                      <a:r>
                        <a:rPr lang="ru-RU" sz="800">
                          <a:solidFill>
                            <a:srgbClr val="000000"/>
                          </a:solidFill>
                          <a:effectLst/>
                          <a:latin typeface="Arial"/>
                          <a:ea typeface="Times New Roman"/>
                          <a:cs typeface="Times New Roman"/>
                        </a:rPr>
                        <a:t>Домашние хозяйства</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ru-RU" sz="800" dirty="0">
                          <a:solidFill>
                            <a:srgbClr val="000000"/>
                          </a:solidFill>
                          <a:effectLst/>
                          <a:latin typeface="Arial"/>
                          <a:ea typeface="Times New Roman"/>
                          <a:cs typeface="Times New Roman"/>
                        </a:rPr>
                        <a:t>Органы </a:t>
                      </a:r>
                      <a:r>
                        <a:rPr lang="ru-RU" sz="800" dirty="0" err="1">
                          <a:solidFill>
                            <a:srgbClr val="000000"/>
                          </a:solidFill>
                          <a:effectLst/>
                          <a:latin typeface="Arial"/>
                          <a:ea typeface="Times New Roman"/>
                          <a:cs typeface="Times New Roman"/>
                        </a:rPr>
                        <a:t>государст</a:t>
                      </a:r>
                      <a:r>
                        <a:rPr lang="ru-RU" sz="800" dirty="0">
                          <a:solidFill>
                            <a:srgbClr val="000000"/>
                          </a:solidFill>
                          <a:effectLst/>
                          <a:latin typeface="Arial"/>
                          <a:ea typeface="Times New Roman"/>
                          <a:cs typeface="Times New Roman"/>
                        </a:rPr>
                        <a:t>-венного управления</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ru-RU" sz="800" dirty="0" err="1">
                          <a:solidFill>
                            <a:srgbClr val="000000"/>
                          </a:solidFill>
                          <a:effectLst/>
                          <a:latin typeface="Arial"/>
                          <a:ea typeface="Times New Roman"/>
                          <a:cs typeface="Times New Roman"/>
                        </a:rPr>
                        <a:t>Некоммер-ческие</a:t>
                      </a:r>
                      <a:r>
                        <a:rPr lang="ru-RU" sz="800" dirty="0">
                          <a:solidFill>
                            <a:srgbClr val="000000"/>
                          </a:solidFill>
                          <a:effectLst/>
                          <a:latin typeface="Arial"/>
                          <a:ea typeface="Times New Roman"/>
                          <a:cs typeface="Times New Roman"/>
                        </a:rPr>
                        <a:t> </a:t>
                      </a:r>
                      <a:r>
                        <a:rPr lang="ru-RU" sz="800" dirty="0" err="1">
                          <a:solidFill>
                            <a:srgbClr val="000000"/>
                          </a:solidFill>
                          <a:effectLst/>
                          <a:latin typeface="Arial"/>
                          <a:ea typeface="Times New Roman"/>
                          <a:cs typeface="Times New Roman"/>
                        </a:rPr>
                        <a:t>организа-ции</a:t>
                      </a:r>
                      <a:r>
                        <a:rPr lang="ru-RU" sz="800" dirty="0">
                          <a:solidFill>
                            <a:srgbClr val="000000"/>
                          </a:solidFill>
                          <a:effectLst/>
                          <a:latin typeface="Arial"/>
                          <a:ea typeface="Times New Roman"/>
                          <a:cs typeface="Times New Roman"/>
                        </a:rPr>
                        <a:t>, обслужи-</a:t>
                      </a:r>
                      <a:r>
                        <a:rPr lang="ru-RU" sz="800" dirty="0" err="1">
                          <a:solidFill>
                            <a:srgbClr val="000000"/>
                          </a:solidFill>
                          <a:effectLst/>
                          <a:latin typeface="Arial"/>
                          <a:ea typeface="Times New Roman"/>
                          <a:cs typeface="Times New Roman"/>
                        </a:rPr>
                        <a:t>вающие</a:t>
                      </a:r>
                      <a:r>
                        <a:rPr lang="ru-RU" sz="800" dirty="0">
                          <a:solidFill>
                            <a:srgbClr val="000000"/>
                          </a:solidFill>
                          <a:effectLst/>
                          <a:latin typeface="Arial"/>
                          <a:ea typeface="Times New Roman"/>
                          <a:cs typeface="Times New Roman"/>
                        </a:rPr>
                        <a:t> домашние хозяйства</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1"/>
                  </a:ext>
                </a:extLst>
              </a:tr>
              <a:tr h="235460">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800">
                          <a:solidFill>
                            <a:srgbClr val="000000"/>
                          </a:solidFill>
                          <a:effectLst/>
                          <a:latin typeface="Arial"/>
                          <a:ea typeface="Times New Roman"/>
                          <a:cs typeface="Times New Roman"/>
                        </a:rPr>
                        <a:t>Производители специализированных услуг по охране окружающей среды</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0"/>
                        </a:spcAft>
                      </a:pPr>
                      <a:r>
                        <a:rPr lang="ru-RU" sz="800">
                          <a:solidFill>
                            <a:srgbClr val="000000"/>
                          </a:solidFill>
                          <a:effectLst/>
                          <a:latin typeface="Arial"/>
                          <a:ea typeface="Times New Roman"/>
                          <a:cs typeface="Times New Roman"/>
                        </a:rPr>
                        <a:t>Другие производители</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70638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Специализированные производители</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solidFill>
                            <a:srgbClr val="000000"/>
                          </a:solidFill>
                          <a:effectLst/>
                          <a:latin typeface="Arial"/>
                          <a:ea typeface="Times New Roman"/>
                          <a:cs typeface="Times New Roman"/>
                        </a:rPr>
                        <a:t>Неспециализирован-ные и работающие для собственных нужд производители</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117731">
                <a:tc vMerge="1">
                  <a:txBody>
                    <a:bodyPr/>
                    <a:lstStyle/>
                    <a:p>
                      <a:endParaRPr lang="ru-RU"/>
                    </a:p>
                  </a:txBody>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А</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solidFill>
                            <a:srgbClr val="000000"/>
                          </a:solidFill>
                          <a:effectLst/>
                          <a:latin typeface="Arial"/>
                          <a:ea typeface="Times New Roman"/>
                          <a:cs typeface="Times New Roman"/>
                        </a:rPr>
                        <a:t>Б</a:t>
                      </a:r>
                      <a:endParaRPr lang="ru-RU" sz="800" dirty="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В</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Г</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Д</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Е</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Ж</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solidFill>
                            <a:srgbClr val="000000"/>
                          </a:solidFill>
                          <a:effectLst/>
                          <a:latin typeface="Arial"/>
                          <a:ea typeface="Times New Roman"/>
                          <a:cs typeface="Times New Roman"/>
                        </a:rPr>
                        <a:t>И</a:t>
                      </a:r>
                      <a:endParaRPr lang="ru-RU" sz="800">
                        <a:effectLst/>
                        <a:latin typeface="Calibri"/>
                        <a:ea typeface="Calibri"/>
                        <a:cs typeface="Times New Roman"/>
                      </a:endParaRPr>
                    </a:p>
                  </a:txBody>
                  <a:tcPr marL="51007" marR="5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460">
                <a:tc>
                  <a:txBody>
                    <a:bodyPr/>
                    <a:lstStyle/>
                    <a:p>
                      <a:pPr algn="ctr">
                        <a:lnSpc>
                          <a:spcPct val="115000"/>
                        </a:lnSpc>
                        <a:spcAft>
                          <a:spcPts val="0"/>
                        </a:spcAft>
                      </a:pPr>
                      <a:r>
                        <a:rPr lang="ru-RU" sz="800" b="1">
                          <a:solidFill>
                            <a:srgbClr val="000000"/>
                          </a:solidFill>
                          <a:effectLst/>
                          <a:latin typeface="Arial"/>
                          <a:ea typeface="Times New Roman"/>
                          <a:cs typeface="Times New Roman"/>
                        </a:rPr>
                        <a:t>13</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solidFill>
                            <a:srgbClr val="000000"/>
                          </a:solidFill>
                          <a:effectLst/>
                          <a:latin typeface="Arial"/>
                          <a:ea typeface="Times New Roman"/>
                          <a:cs typeface="Times New Roman"/>
                        </a:rPr>
                        <a:t>Валовое накопление основного капитала</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NI</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2601">
                <a:tc>
                  <a:txBody>
                    <a:bodyPr/>
                    <a:lstStyle/>
                    <a:p>
                      <a:pPr algn="ctr">
                        <a:lnSpc>
                          <a:spcPct val="115000"/>
                        </a:lnSpc>
                        <a:spcAft>
                          <a:spcPts val="0"/>
                        </a:spcAft>
                      </a:pPr>
                      <a:r>
                        <a:rPr lang="ru-RU" sz="800" b="1">
                          <a:solidFill>
                            <a:srgbClr val="000000"/>
                          </a:solidFill>
                          <a:effectLst/>
                          <a:latin typeface="Arial"/>
                          <a:ea typeface="Times New Roman"/>
                          <a:cs typeface="Times New Roman"/>
                        </a:rPr>
                        <a:t>14</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solidFill>
                            <a:srgbClr val="000000"/>
                          </a:solidFill>
                          <a:effectLst/>
                          <a:latin typeface="Arial"/>
                          <a:ea typeface="Times New Roman"/>
                          <a:cs typeface="Times New Roman"/>
                        </a:rPr>
                        <a:t>Накопление капитала для характерных видов деятельности</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Форма № 18-КС. Сумма значений из графы 2 в строке 01 для респондентов с ОКВЭД 37, ОКВЭД 38</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ru-RU" sz="800">
                          <a:solidFill>
                            <a:srgbClr val="000000"/>
                          </a:solidFill>
                          <a:effectLst/>
                          <a:latin typeface="Arial"/>
                          <a:ea typeface="Times New Roman"/>
                          <a:cs typeface="Times New Roman"/>
                        </a:rPr>
                        <a:t>Сумма значений в ячейках слева</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36104">
                <a:tc>
                  <a:txBody>
                    <a:bodyPr/>
                    <a:lstStyle/>
                    <a:p>
                      <a:pPr algn="ctr">
                        <a:lnSpc>
                          <a:spcPct val="115000"/>
                        </a:lnSpc>
                        <a:spcAft>
                          <a:spcPts val="0"/>
                        </a:spcAft>
                      </a:pPr>
                      <a:r>
                        <a:rPr lang="ru-RU" sz="800" b="1">
                          <a:solidFill>
                            <a:srgbClr val="000000"/>
                          </a:solidFill>
                          <a:effectLst/>
                          <a:latin typeface="Arial"/>
                          <a:ea typeface="Times New Roman"/>
                          <a:cs typeface="Times New Roman"/>
                        </a:rPr>
                        <a:t>15</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solidFill>
                            <a:srgbClr val="000000"/>
                          </a:solidFill>
                          <a:effectLst/>
                          <a:latin typeface="Arial"/>
                          <a:ea typeface="Times New Roman"/>
                          <a:cs typeface="Times New Roman"/>
                        </a:rPr>
                        <a:t>Перемещения средств на охрану окружающей среды, не учтенные выше</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solidFill>
                            <a:srgbClr val="000000"/>
                          </a:solidFill>
                          <a:effectLst/>
                          <a:latin typeface="Arial"/>
                          <a:ea typeface="Times New Roman"/>
                          <a:cs typeface="Times New Roman"/>
                        </a:rPr>
                        <a:t>Форма № 4-ОС. Разница значений из графы 3 в строке 01 и графы 4 в строке 01, для респондентов сектора 26 (по данным строки 11)</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Форма № 4-ОС. Разница значений из графы 3 в строке 01 и графы 4 в строке 01, для респондентов сектора 25 (по данным строки 11)</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nSpc>
                          <a:spcPct val="115000"/>
                        </a:lnSpc>
                      </a:pPr>
                      <a:endParaRPr lang="ru-RU" sz="80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48072">
                <a:tc>
                  <a:txBody>
                    <a:bodyPr/>
                    <a:lstStyle/>
                    <a:p>
                      <a:pPr algn="ctr">
                        <a:lnSpc>
                          <a:spcPct val="115000"/>
                        </a:lnSpc>
                        <a:spcAft>
                          <a:spcPts val="0"/>
                        </a:spcAft>
                      </a:pPr>
                      <a:r>
                        <a:rPr lang="ru-RU" sz="800" b="1" dirty="0">
                          <a:solidFill>
                            <a:srgbClr val="000000"/>
                          </a:solidFill>
                          <a:effectLst/>
                          <a:latin typeface="Arial"/>
                          <a:ea typeface="Times New Roman"/>
                          <a:cs typeface="Times New Roman"/>
                        </a:rPr>
                        <a:t>16</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dirty="0">
                          <a:solidFill>
                            <a:srgbClr val="000000"/>
                          </a:solidFill>
                          <a:effectLst/>
                          <a:latin typeface="Arial"/>
                          <a:ea typeface="Times New Roman"/>
                          <a:cs typeface="Times New Roman"/>
                        </a:rPr>
                        <a:t>Перемещения средств в остальной мир и из остального мира (чистые)</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solidFill>
                            <a:srgbClr val="000000"/>
                          </a:solidFill>
                          <a:effectLst/>
                          <a:latin typeface="Arial"/>
                          <a:ea typeface="Times New Roman"/>
                          <a:cs typeface="Times New Roman"/>
                        </a:rPr>
                        <a:t>Статистическая форма учета перемещения товаров Федеральной таможенной службы</a:t>
                      </a:r>
                      <a:endParaRPr lang="ru-RU" sz="80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Статистическая форма учета перемещения товаров Федеральной таможенной службы</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Статистическая форма учета перемещения товаров Федеральной таможенной службы</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ru-RU" sz="800" dirty="0">
                          <a:solidFill>
                            <a:srgbClr val="000000"/>
                          </a:solidFill>
                          <a:effectLst/>
                          <a:highlight>
                            <a:srgbClr val="FFFF00"/>
                          </a:highlight>
                          <a:latin typeface="Arial"/>
                          <a:ea typeface="Times New Roman"/>
                          <a:cs typeface="Times New Roman"/>
                        </a:rPr>
                        <a:t> </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pPr>
                      <a:endParaRPr lang="ru-RU" sz="800" dirty="0">
                        <a:effectLst/>
                        <a:latin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ru-RU" sz="800" dirty="0">
                          <a:solidFill>
                            <a:srgbClr val="000000"/>
                          </a:solidFill>
                          <a:effectLst/>
                          <a:latin typeface="Arial"/>
                          <a:ea typeface="Times New Roman"/>
                          <a:cs typeface="Times New Roman"/>
                        </a:rPr>
                        <a:t>Сумма значений в ячейках слева</a:t>
                      </a:r>
                      <a:endParaRPr lang="ru-RU" sz="800" dirty="0">
                        <a:effectLst/>
                        <a:latin typeface="Calibri"/>
                        <a:ea typeface="Calibri"/>
                        <a:cs typeface="Times New Roman"/>
                      </a:endParaRPr>
                    </a:p>
                  </a:txBody>
                  <a:tcPr marL="51007" marR="5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901723058"/>
              </p:ext>
            </p:extLst>
          </p:nvPr>
        </p:nvGraphicFramePr>
        <p:xfrm>
          <a:off x="251520" y="5877272"/>
          <a:ext cx="8507290" cy="313073"/>
        </p:xfrm>
        <a:graphic>
          <a:graphicData uri="http://schemas.openxmlformats.org/drawingml/2006/table">
            <a:tbl>
              <a:tblPr firstRow="1" firstCol="1" bandRow="1"/>
              <a:tblGrid>
                <a:gridCol w="1441326">
                  <a:extLst>
                    <a:ext uri="{9D8B030D-6E8A-4147-A177-3AD203B41FA5}">
                      <a16:colId xmlns:a16="http://schemas.microsoft.com/office/drawing/2014/main" val="20000"/>
                    </a:ext>
                  </a:extLst>
                </a:gridCol>
                <a:gridCol w="1699313">
                  <a:extLst>
                    <a:ext uri="{9D8B030D-6E8A-4147-A177-3AD203B41FA5}">
                      <a16:colId xmlns:a16="http://schemas.microsoft.com/office/drawing/2014/main" val="20001"/>
                    </a:ext>
                  </a:extLst>
                </a:gridCol>
                <a:gridCol w="1519542">
                  <a:extLst>
                    <a:ext uri="{9D8B030D-6E8A-4147-A177-3AD203B41FA5}">
                      <a16:colId xmlns:a16="http://schemas.microsoft.com/office/drawing/2014/main" val="20002"/>
                    </a:ext>
                  </a:extLst>
                </a:gridCol>
                <a:gridCol w="1699313">
                  <a:extLst>
                    <a:ext uri="{9D8B030D-6E8A-4147-A177-3AD203B41FA5}">
                      <a16:colId xmlns:a16="http://schemas.microsoft.com/office/drawing/2014/main" val="20003"/>
                    </a:ext>
                  </a:extLst>
                </a:gridCol>
                <a:gridCol w="2147796">
                  <a:extLst>
                    <a:ext uri="{9D8B030D-6E8A-4147-A177-3AD203B41FA5}">
                      <a16:colId xmlns:a16="http://schemas.microsoft.com/office/drawing/2014/main" val="20004"/>
                    </a:ext>
                  </a:extLst>
                </a:gridCol>
              </a:tblGrid>
              <a:tr h="313073">
                <a:tc>
                  <a:txBody>
                    <a:bodyPr/>
                    <a:lstStyle/>
                    <a:p>
                      <a:pPr marL="0" indent="808038" algn="l">
                        <a:lnSpc>
                          <a:spcPct val="115000"/>
                        </a:lnSpc>
                        <a:spcAft>
                          <a:spcPts val="0"/>
                        </a:spcAft>
                      </a:pPr>
                      <a:r>
                        <a:rPr lang="en-GB" sz="800" dirty="0">
                          <a:solidFill>
                            <a:srgbClr val="000000"/>
                          </a:solidFill>
                          <a:effectLst/>
                          <a:latin typeface="Arial"/>
                          <a:ea typeface="Times New Roman"/>
                          <a:cs typeface="Times New Roman"/>
                        </a:rPr>
                        <a:t>Legend:</a:t>
                      </a:r>
                      <a:endParaRPr lang="ru-RU" sz="800" dirty="0">
                        <a:effectLst/>
                        <a:latin typeface="Calibri"/>
                        <a:ea typeface="Calibri"/>
                        <a:cs typeface="Times New Roman"/>
                      </a:endParaRPr>
                    </a:p>
                  </a:txBody>
                  <a:tcPr marL="65910" marR="6591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800" dirty="0">
                          <a:solidFill>
                            <a:srgbClr val="000000"/>
                          </a:solidFill>
                          <a:effectLst/>
                          <a:latin typeface="Arial"/>
                          <a:ea typeface="Times New Roman"/>
                          <a:cs typeface="Times New Roman"/>
                        </a:rPr>
                        <a:t>zero value in accordance with </a:t>
                      </a:r>
                      <a:br>
                        <a:rPr lang="en-US" sz="800" dirty="0">
                          <a:solidFill>
                            <a:srgbClr val="000000"/>
                          </a:solidFill>
                          <a:effectLst/>
                          <a:latin typeface="Arial"/>
                          <a:ea typeface="Times New Roman"/>
                          <a:cs typeface="Times New Roman"/>
                        </a:rPr>
                      </a:br>
                      <a:r>
                        <a:rPr lang="en-US" sz="800" dirty="0">
                          <a:solidFill>
                            <a:srgbClr val="000000"/>
                          </a:solidFill>
                          <a:effectLst/>
                          <a:latin typeface="Arial"/>
                          <a:ea typeface="Times New Roman"/>
                          <a:cs typeface="Times New Roman"/>
                        </a:rPr>
                        <a:t>SEEA 2012</a:t>
                      </a:r>
                      <a:endParaRPr lang="ru-RU" sz="800" dirty="0">
                        <a:effectLst/>
                        <a:latin typeface="Calibri"/>
                        <a:ea typeface="Calibri"/>
                        <a:cs typeface="Times New Roman"/>
                      </a:endParaRPr>
                    </a:p>
                  </a:txBody>
                  <a:tcPr marL="65910" marR="6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en-GB" sz="800" dirty="0">
                          <a:solidFill>
                            <a:srgbClr val="000000"/>
                          </a:solidFill>
                          <a:effectLst/>
                          <a:latin typeface="Arial"/>
                          <a:ea typeface="Times New Roman"/>
                          <a:cs typeface="Times New Roman"/>
                        </a:rPr>
                        <a:t>statistical data</a:t>
                      </a:r>
                      <a:endParaRPr lang="ru-RU" sz="800" dirty="0">
                        <a:effectLst/>
                        <a:latin typeface="Calibri"/>
                        <a:ea typeface="Calibri"/>
                        <a:cs typeface="Times New Roman"/>
                      </a:endParaRPr>
                    </a:p>
                  </a:txBody>
                  <a:tcPr marL="65910" marR="6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800" dirty="0">
                          <a:solidFill>
                            <a:srgbClr val="000000"/>
                          </a:solidFill>
                          <a:effectLst/>
                          <a:latin typeface="Arial"/>
                          <a:ea typeface="Times New Roman"/>
                          <a:cs typeface="Times New Roman"/>
                        </a:rPr>
                        <a:t>administrative data</a:t>
                      </a:r>
                      <a:endParaRPr lang="ru-RU" sz="800" dirty="0">
                        <a:effectLst/>
                        <a:latin typeface="Calibri"/>
                        <a:ea typeface="Calibri"/>
                        <a:cs typeface="Times New Roman"/>
                      </a:endParaRPr>
                    </a:p>
                  </a:txBody>
                  <a:tcPr marL="65910" marR="6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0"/>
                        </a:spcAft>
                      </a:pPr>
                      <a:r>
                        <a:rPr lang="en-US" sz="800" dirty="0">
                          <a:solidFill>
                            <a:srgbClr val="000000"/>
                          </a:solidFill>
                          <a:effectLst/>
                          <a:latin typeface="Arial"/>
                          <a:ea typeface="Times New Roman"/>
                          <a:cs typeface="Times New Roman"/>
                        </a:rPr>
                        <a:t>no statistical and administrative data available</a:t>
                      </a:r>
                      <a:endParaRPr lang="ru-RU" sz="800" dirty="0">
                        <a:effectLst/>
                        <a:latin typeface="Calibri"/>
                        <a:ea typeface="Calibri"/>
                        <a:cs typeface="Times New Roman"/>
                      </a:endParaRPr>
                    </a:p>
                  </a:txBody>
                  <a:tcPr marL="65910" marR="6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10000"/>
                  </a:ext>
                </a:extLst>
              </a:tr>
            </a:tbl>
          </a:graphicData>
        </a:graphic>
      </p:graphicFrame>
      <p:sp>
        <p:nvSpPr>
          <p:cNvPr id="9" name="Rectangle 6"/>
          <p:cNvSpPr>
            <a:spLocks noChangeArrowheads="1"/>
          </p:cNvSpPr>
          <p:nvPr/>
        </p:nvSpPr>
        <p:spPr bwMode="auto">
          <a:xfrm>
            <a:off x="457200" y="3892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401535" y="1353979"/>
            <a:ext cx="8383319" cy="307777"/>
          </a:xfrm>
          <a:prstGeom prst="rect">
            <a:avLst/>
          </a:prstGeom>
        </p:spPr>
        <p:txBody>
          <a:bodyPr wrap="square">
            <a:spAutoFit/>
          </a:bodyPr>
          <a:lstStyle/>
          <a:p>
            <a:pPr algn="ctr"/>
            <a:r>
              <a:rPr lang="en-GB" sz="1400" b="1" dirty="0">
                <a:latin typeface="Arial" panose="020B0604020202020204" pitchFamily="34" charset="0"/>
                <a:cs typeface="Arial" panose="020B0604020202020204" pitchFamily="34" charset="0"/>
              </a:rPr>
              <a:t>Table - Total national environmental protection expenditures</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879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16152</TotalTime>
  <Words>2506</Words>
  <Application>Microsoft Office PowerPoint</Application>
  <PresentationFormat>Экран (4:3)</PresentationFormat>
  <Paragraphs>286</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Constantia</vt:lpstr>
      <vt:lpstr>Wingdings 2</vt:lpstr>
      <vt:lpstr>Поток</vt:lpstr>
      <vt:lpstr>Презентация PowerPoint</vt:lpstr>
      <vt:lpstr>Experience of Cadaster Institute</vt:lpstr>
      <vt:lpstr>LIBRARY</vt:lpstr>
      <vt:lpstr>State report - a system platform for analyzing information in the field of environmental protection</vt:lpstr>
      <vt:lpstr>Презентация PowerPoint</vt:lpstr>
      <vt:lpstr>Презентация PowerPoint</vt:lpstr>
      <vt:lpstr>Territorial synthesis of environmental reporting in subject of the Russian Federation</vt:lpstr>
      <vt:lpstr>Development of methodology for building a System of economic environmental accounts</vt:lpstr>
      <vt:lpstr>Analysis of available information for compiling accounts as a key element of research</vt:lpstr>
      <vt:lpstr>Summarized information on the availability of official data for completion of the environmental protection expenditures (EPE) accounts within SEEA</vt:lpstr>
      <vt:lpstr>Analysis of the sources of statistical data for completion of the environmental protection expenditures accounts within SEEA</vt:lpstr>
      <vt:lpstr>Analysis of administrative data to complete the environmental protection expenditures accounts within SEEA</vt:lpstr>
      <vt:lpstr>The use of official data sources for the determination of indicators for environmental protection expenditures accounts </vt:lpstr>
      <vt:lpstr>The use of official data sources for the determination of indicators for environmental protection expenditures accounts </vt:lpstr>
      <vt:lpstr>Issues for discussion</vt:lpstr>
      <vt:lpstr>Proposals for the order of implementation of SEEA accounts in the statistical practice of the Russian Federation</vt:lpstr>
      <vt:lpstr>Thanks for your attention!</vt:lpstr>
    </vt:vector>
  </TitlesOfParts>
  <Company>HomeOffice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СТАРЫЙ ВСТАВИТЬ</dc:title>
  <dc:creator>Фоменко Георгий Анатольевич</dc:creator>
  <cp:lastModifiedBy>aistbeta</cp:lastModifiedBy>
  <cp:revision>656</cp:revision>
  <cp:lastPrinted>2019-04-01T11:33:29Z</cp:lastPrinted>
  <dcterms:created xsi:type="dcterms:W3CDTF">2018-11-11T12:07:28Z</dcterms:created>
  <dcterms:modified xsi:type="dcterms:W3CDTF">2020-08-23T09:19:46Z</dcterms:modified>
</cp:coreProperties>
</file>